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0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/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Image"/>
          <p:cNvSpPr/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Image"/>
          <p:cNvSpPr/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2" name="Type a quote here."/>
          <p:cNvSpPr txBox="1"/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23" name="Johnny Appleseed"/>
          <p:cNvSpPr txBox="1"/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24" name="Text"/>
          <p:cNvSpPr txBox="1"/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/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3" name="Image"/>
          <p:cNvSpPr/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Johnny Appleseed"/>
          <p:cNvSpPr txBox="1"/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Line"/>
          <p:cNvSpPr/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Image"/>
          <p:cNvSpPr/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92" name="Image"/>
          <p:cNvSpPr/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Title Text"/>
          <p:cNvSpPr txBox="1"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Que fazeis a mais que os outros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/>
            <a:r>
              <a:t>Que fazeis a mais que os outros?</a:t>
            </a:r>
          </a:p>
        </p:txBody>
      </p:sp>
      <p:sp>
        <p:nvSpPr>
          <p:cNvPr id="167" name="Sermão do Monte   Mat. 5:43-48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Sermão do Monte   Mat. 5:43-48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28 Sabemos que Deus age em todas as coisas para o bem daqueles que o amam, dos que foram chamados de acordo com o seu propósito. 29 Pois aqueles que de antemão conheceu, também os predestinou para serem conformes à imagem de seu Filho, a fim de que ele seja o primogênito entre muitos irmãos."/>
          <p:cNvSpPr txBox="1"/>
          <p:nvPr/>
        </p:nvSpPr>
        <p:spPr>
          <a:xfrm>
            <a:off x="521064" y="2520632"/>
            <a:ext cx="11886908" cy="5575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spcBef>
                <a:spcPts val="0"/>
              </a:spcBef>
              <a:defRPr b="1" sz="4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28 </a:t>
            </a:r>
            <a:r>
              <a:t>Sabemos que Deus age em todas as coisas para o bem daqueles que o amam, dos que foram chamados de acordo com o seu propósito. </a:t>
            </a:r>
            <a:r>
              <a:rPr>
                <a:latin typeface="Arial"/>
                <a:ea typeface="Arial"/>
                <a:cs typeface="Arial"/>
                <a:sym typeface="Arial"/>
              </a:rPr>
              <a:t>29 </a:t>
            </a:r>
            <a:r>
              <a:t>Pois aqueles que de antemão conheceu, também os predestinou para serem conformes à imagem de seu Filho, a fim de que ele seja o primogênito entre muitos irmãos.</a:t>
            </a:r>
          </a:p>
        </p:txBody>
      </p:sp>
      <p:sp>
        <p:nvSpPr>
          <p:cNvPr id="192" name="ROM. 8:"/>
          <p:cNvSpPr txBox="1"/>
          <p:nvPr/>
        </p:nvSpPr>
        <p:spPr>
          <a:xfrm>
            <a:off x="4543274" y="984249"/>
            <a:ext cx="3842488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4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ROM. 8: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“O propósito eterno de deus é ter uma família constituída de muitos filhos semelhantes a jesus”"/>
          <p:cNvSpPr txBox="1"/>
          <p:nvPr>
            <p:ph type="title"/>
          </p:nvPr>
        </p:nvSpPr>
        <p:spPr>
          <a:xfrm>
            <a:off x="406400" y="2616200"/>
            <a:ext cx="12192000" cy="4521200"/>
          </a:xfrm>
          <a:prstGeom prst="rect">
            <a:avLst/>
          </a:prstGeom>
        </p:spPr>
        <p:txBody>
          <a:bodyPr/>
          <a:lstStyle>
            <a:lvl1pPr algn="ctr" defTabSz="297941">
              <a:defRPr sz="8670"/>
            </a:lvl1pPr>
          </a:lstStyle>
          <a:p>
            <a:pPr/>
            <a:r>
              <a:t>“O propósito eterno de deus é ter uma família constituída de muitos filhos semelhantes a jesus”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 gênesis nos revela este propósito"/>
          <p:cNvSpPr txBox="1"/>
          <p:nvPr>
            <p:ph type="title"/>
          </p:nvPr>
        </p:nvSpPr>
        <p:spPr>
          <a:xfrm>
            <a:off x="508000" y="5803900"/>
            <a:ext cx="12192000" cy="3239741"/>
          </a:xfrm>
          <a:prstGeom prst="rect">
            <a:avLst/>
          </a:prstGeom>
        </p:spPr>
        <p:txBody>
          <a:bodyPr/>
          <a:lstStyle>
            <a:lvl1pPr algn="ctr" defTabSz="420624">
              <a:defRPr sz="12240"/>
            </a:lvl1pPr>
          </a:lstStyle>
          <a:p>
            <a:pPr/>
            <a:r>
              <a:t>O gênesis nos revela este propósito</a:t>
            </a:r>
          </a:p>
        </p:txBody>
      </p:sp>
      <p:pic>
        <p:nvPicPr>
          <p:cNvPr id="197" name="41zOVLWB7bL.jpg" descr="41zOVLWB7b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6151" y="584299"/>
            <a:ext cx="6675698" cy="4450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recipicio.jpg" descr="precipici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1000" y="-290147"/>
            <a:ext cx="13405992" cy="10054494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O gênesis revela também uma ruptura"/>
          <p:cNvSpPr txBox="1"/>
          <p:nvPr/>
        </p:nvSpPr>
        <p:spPr>
          <a:xfrm>
            <a:off x="908640" y="6758684"/>
            <a:ext cx="11187520" cy="278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cap="all" sz="10600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O gênesis revela também uma ruptura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&quot;E Adão viveu cento e trinta anos, e gerou um filho à sua semelhança, conforme a sua imagem, e chamou o seu nome Sete.&quot;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57200">
              <a:lnSpc>
                <a:spcPct val="100000"/>
              </a:lnSpc>
              <a:defRPr b="1" cap="none" sz="5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"E Adão viveu cento e trinta anos, e gerou um </a:t>
            </a:r>
            <a:r>
              <a:rPr i="1"/>
              <a:t>filho</a:t>
            </a:r>
            <a:r>
              <a:t> à sua semelhança, conforme a sua imagem, e chamou o seu nome Sete."</a:t>
            </a:r>
          </a:p>
        </p:txBody>
      </p:sp>
      <p:sp>
        <p:nvSpPr>
          <p:cNvPr id="203" name="Gen.5:3"/>
          <p:cNvSpPr txBox="1"/>
          <p:nvPr/>
        </p:nvSpPr>
        <p:spPr>
          <a:xfrm>
            <a:off x="4461510" y="1974850"/>
            <a:ext cx="408178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80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Gen.5:3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A salvação é uma correção de rumo para trazer a humanidade de volta ao propósito eterno de deus"/>
          <p:cNvSpPr txBox="1"/>
          <p:nvPr>
            <p:ph type="title"/>
          </p:nvPr>
        </p:nvSpPr>
        <p:spPr>
          <a:xfrm>
            <a:off x="406400" y="6604000"/>
            <a:ext cx="12192000" cy="4521200"/>
          </a:xfrm>
          <a:prstGeom prst="rect">
            <a:avLst/>
          </a:prstGeom>
        </p:spPr>
        <p:txBody>
          <a:bodyPr/>
          <a:lstStyle>
            <a:lvl1pPr algn="ctr">
              <a:defRPr sz="6200"/>
            </a:lvl1pPr>
          </a:lstStyle>
          <a:p>
            <a:pPr/>
            <a:r>
              <a:t>A salvação é uma correção de rumo para trazer a humanidade de volta ao propósito eterno de deus</a:t>
            </a:r>
          </a:p>
        </p:txBody>
      </p:sp>
      <p:pic>
        <p:nvPicPr>
          <p:cNvPr id="206" name="Cross-Easter.jpg" descr="Cross-East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1657" y="789535"/>
            <a:ext cx="7841486" cy="5193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A morte e a ressurreição de jesus reconciliam o homem a deus trazendo-lhe de volta a identidade de filho."/>
          <p:cNvSpPr txBox="1"/>
          <p:nvPr>
            <p:ph type="title"/>
          </p:nvPr>
        </p:nvSpPr>
        <p:spPr>
          <a:xfrm>
            <a:off x="406400" y="2616200"/>
            <a:ext cx="12192000" cy="4521200"/>
          </a:xfrm>
          <a:prstGeom prst="rect">
            <a:avLst/>
          </a:prstGeom>
        </p:spPr>
        <p:txBody>
          <a:bodyPr/>
          <a:lstStyle>
            <a:lvl1pPr algn="ctr" defTabSz="297941">
              <a:defRPr sz="8670"/>
            </a:lvl1pPr>
          </a:lstStyle>
          <a:p>
            <a:pPr/>
            <a:r>
              <a:t>A morte e a ressurreição de jesus reconciliam o homem a deus trazendo-lhe de volta a identidade de filho.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Mas a todos quantos o receberam deu-lhes o poder de serem feitos filhos de Deus: aos que creem no seu nome,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b="1" cap="none" sz="5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Mas a todos quantos o receberam deu-lhes o poder de serem feitos filhos de Deus: aos que creem no seu nome,</a:t>
            </a:r>
          </a:p>
        </p:txBody>
      </p:sp>
      <p:sp>
        <p:nvSpPr>
          <p:cNvPr id="211" name="João1:12"/>
          <p:cNvSpPr txBox="1"/>
          <p:nvPr/>
        </p:nvSpPr>
        <p:spPr>
          <a:xfrm>
            <a:off x="4299476" y="2082799"/>
            <a:ext cx="4405847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3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João1:12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Há apenas dois tipos de pessoa no mundo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z="13259"/>
            </a:lvl1pPr>
          </a:lstStyle>
          <a:p>
            <a:pPr/>
            <a:r>
              <a:t>Há apenas dois tipos de pessoa no mundo: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580510493_5c828c0454_o.jpg" descr="580510493_5c828c0454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9092" y="-29204"/>
            <a:ext cx="13222984" cy="671320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1-Filhos de Adão"/>
          <p:cNvSpPr txBox="1"/>
          <p:nvPr/>
        </p:nvSpPr>
        <p:spPr>
          <a:xfrm>
            <a:off x="2815462" y="7264400"/>
            <a:ext cx="7373875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0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1-Filhos de Adão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 que ele representa para nós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/>
            <a:r>
              <a:t>O que ele representa para nós?</a:t>
            </a:r>
          </a:p>
        </p:txBody>
      </p:sp>
      <p:sp>
        <p:nvSpPr>
          <p:cNvPr id="170" name="Sermão do Monte   Mat. 5:43-48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Sermão do Monte   Mat. 5:43-48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Filhos de Adã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Filhos de Adão</a:t>
            </a:r>
          </a:p>
        </p:txBody>
      </p:sp>
      <p:sp>
        <p:nvSpPr>
          <p:cNvPr id="219" name="Representam toda a humanidade em seu estado natural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Representam toda a humanidade em seu estado natural.</a:t>
            </a:r>
          </a:p>
          <a:p>
            <a:pPr/>
            <a:r>
              <a:t>É o Homem Natural, o qual já nasce manchado e comprometido com o pecado. (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Rom.3:23)</a:t>
            </a:r>
            <a:endParaRPr b="1">
              <a:latin typeface="Avenir Next"/>
              <a:ea typeface="Avenir Next"/>
              <a:cs typeface="Avenir Next"/>
              <a:sym typeface="Avenir Next"/>
            </a:endParaRPr>
          </a:p>
          <a:p>
            <a:pPr/>
            <a:r>
              <a:t>Filhos da desobediência 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(Col.3:6)</a:t>
            </a:r>
            <a:r>
              <a:t> e Filhos do Diabo.      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(Jo.8:44)</a:t>
            </a:r>
            <a:endParaRPr b="1">
              <a:latin typeface="Avenir Next"/>
              <a:ea typeface="Avenir Next"/>
              <a:cs typeface="Avenir Next"/>
              <a:sym typeface="Avenir Next"/>
            </a:endParaRPr>
          </a:p>
          <a:p>
            <a:pPr/>
            <a:r>
              <a:t>Incrédulos ou Religiosos - Adão é o pai tanto da incredulidade quanto da religiosidade- A tentativa humana de auto-justificar-se e cobrir-se diante de Deus.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2-Filhos de Deus"/>
          <p:cNvSpPr txBox="1"/>
          <p:nvPr/>
        </p:nvSpPr>
        <p:spPr>
          <a:xfrm>
            <a:off x="2864802" y="7289800"/>
            <a:ext cx="7275196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0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2-Filhos de Deus</a:t>
            </a:r>
          </a:p>
        </p:txBody>
      </p:sp>
      <p:pic>
        <p:nvPicPr>
          <p:cNvPr id="222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98798"/>
            <a:ext cx="13004800" cy="7215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Filhos de de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spcBef>
                <a:spcPts val="2200"/>
              </a:spcBef>
              <a:defRPr sz="4800"/>
            </a:lvl1pPr>
          </a:lstStyle>
          <a:p>
            <a:pPr/>
            <a:r>
              <a:t>Filhos de deus</a:t>
            </a:r>
          </a:p>
        </p:txBody>
      </p:sp>
      <p:sp>
        <p:nvSpPr>
          <p:cNvPr id="225" name="Aqueles que nasceram novamente. (Jo.3:3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Aqueles que nasceram novamente. 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(Jo.3:3)</a:t>
            </a:r>
            <a:endParaRPr b="1">
              <a:latin typeface="Avenir Next"/>
              <a:ea typeface="Avenir Next"/>
              <a:cs typeface="Avenir Next"/>
              <a:sym typeface="Avenir Next"/>
            </a:endParaRPr>
          </a:p>
          <a:p>
            <a:pPr/>
            <a:r>
              <a:t>Se arrependeram do Pecado. 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(Mc.1:15)</a:t>
            </a:r>
          </a:p>
          <a:p>
            <a:pPr/>
            <a:r>
              <a:t>Receberam a Cristo Jesus por meio da Fé. 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(Jo.1:12)</a:t>
            </a:r>
            <a:endParaRPr b="1">
              <a:latin typeface="Avenir Next"/>
              <a:ea typeface="Avenir Next"/>
              <a:cs typeface="Avenir Next"/>
              <a:sym typeface="Avenir Next"/>
            </a:endParaRPr>
          </a:p>
          <a:p>
            <a:pPr/>
            <a:r>
              <a:t>Receberam a natureza divina por meio da Habitação do Espírito de Deus. </a:t>
            </a:r>
            <a:r>
              <a:rPr b="1">
                <a:latin typeface="Avenir Next"/>
                <a:ea typeface="Avenir Next"/>
                <a:cs typeface="Avenir Next"/>
                <a:sym typeface="Avenir Next"/>
              </a:rPr>
              <a:t>(Rom.8:16)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or que é importante esta distinção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49833">
              <a:defRPr sz="13089"/>
            </a:lvl1pPr>
          </a:lstStyle>
          <a:p>
            <a:pPr/>
            <a:r>
              <a:t>Por que é importante esta distinção?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o homem natural é impossível viver o modelo de vida apresentado no sermão do monte."/>
          <p:cNvSpPr txBox="1"/>
          <p:nvPr>
            <p:ph type="title"/>
          </p:nvPr>
        </p:nvSpPr>
        <p:spPr>
          <a:xfrm>
            <a:off x="406400" y="2616200"/>
            <a:ext cx="12192000" cy="4521200"/>
          </a:xfrm>
          <a:prstGeom prst="rect">
            <a:avLst/>
          </a:prstGeom>
        </p:spPr>
        <p:txBody>
          <a:bodyPr/>
          <a:lstStyle>
            <a:lvl1pPr algn="ctr" defTabSz="297941">
              <a:defRPr sz="8670"/>
            </a:lvl1pPr>
          </a:lstStyle>
          <a:p>
            <a:pPr/>
            <a:r>
              <a:t>Ao homem natural é impossível viver o modelo de vida apresentado no sermão do monte.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O máximo que o homem natural é capaz de fazer é viver um certo padrão de moralidade."/>
          <p:cNvSpPr txBox="1"/>
          <p:nvPr>
            <p:ph type="title"/>
          </p:nvPr>
        </p:nvSpPr>
        <p:spPr>
          <a:xfrm>
            <a:off x="406400" y="2616200"/>
            <a:ext cx="12192000" cy="4521200"/>
          </a:xfrm>
          <a:prstGeom prst="rect">
            <a:avLst/>
          </a:prstGeom>
        </p:spPr>
        <p:txBody>
          <a:bodyPr/>
          <a:lstStyle>
            <a:lvl1pPr algn="ctr" defTabSz="303783">
              <a:defRPr sz="8839"/>
            </a:lvl1pPr>
          </a:lstStyle>
          <a:p>
            <a:pPr/>
            <a:r>
              <a:t>O máximo que o homem natural é capaz de fazer é viver um certo padrão de moralidade.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47 E, se saudardes unicamente os vossos irmãos, que fazeis de mais? Não fazem os publicanos também assim?"/>
          <p:cNvSpPr txBox="1"/>
          <p:nvPr/>
        </p:nvSpPr>
        <p:spPr>
          <a:xfrm>
            <a:off x="760357" y="3309871"/>
            <a:ext cx="11484086" cy="3133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spcBef>
                <a:spcPts val="0"/>
              </a:spcBef>
              <a:defRPr b="1" sz="49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47 </a:t>
            </a:r>
            <a:r>
              <a:t>E, se saudardes unicamente os vossos irmãos, que fazeis de mais? Não fazem os publicanos também assim?</a:t>
            </a:r>
          </a:p>
        </p:txBody>
      </p:sp>
      <p:sp>
        <p:nvSpPr>
          <p:cNvPr id="234" name="Mat. 5"/>
          <p:cNvSpPr txBox="1"/>
          <p:nvPr/>
        </p:nvSpPr>
        <p:spPr>
          <a:xfrm>
            <a:off x="5244858" y="1708149"/>
            <a:ext cx="2515084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2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Mat.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A pergunta: o que há de especial nisso?"/>
          <p:cNvSpPr txBox="1"/>
          <p:nvPr>
            <p:ph type="title"/>
          </p:nvPr>
        </p:nvSpPr>
        <p:spPr>
          <a:xfrm>
            <a:off x="406400" y="3117453"/>
            <a:ext cx="12192000" cy="3518694"/>
          </a:xfrm>
          <a:prstGeom prst="rect">
            <a:avLst/>
          </a:prstGeom>
        </p:spPr>
        <p:txBody>
          <a:bodyPr/>
          <a:lstStyle>
            <a:lvl1pPr algn="ctr" defTabSz="455675">
              <a:defRPr sz="13259"/>
            </a:lvl1pPr>
          </a:lstStyle>
          <a:p>
            <a:pPr/>
            <a:r>
              <a:t>A pergunta: o que há de especial nisso?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omente quem é filho de deus é capaz de ir além, pois é alguém diferente e especial."/>
          <p:cNvSpPr txBox="1"/>
          <p:nvPr>
            <p:ph type="title"/>
          </p:nvPr>
        </p:nvSpPr>
        <p:spPr>
          <a:xfrm>
            <a:off x="406400" y="2616200"/>
            <a:ext cx="12192000" cy="4521200"/>
          </a:xfrm>
          <a:prstGeom prst="rect">
            <a:avLst/>
          </a:prstGeom>
        </p:spPr>
        <p:txBody>
          <a:bodyPr/>
          <a:lstStyle>
            <a:lvl1pPr algn="ctr" defTabSz="315468">
              <a:defRPr sz="9180"/>
            </a:lvl1pPr>
          </a:lstStyle>
          <a:p>
            <a:pPr/>
            <a:r>
              <a:t>Somente quem é filho de deus é capaz de ir além, pois é alguém diferente e especial.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ua filiação o leva a parecer-se com Jesus."/>
          <p:cNvSpPr txBox="1"/>
          <p:nvPr/>
        </p:nvSpPr>
        <p:spPr>
          <a:xfrm>
            <a:off x="370395" y="7162799"/>
            <a:ext cx="12264010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55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Sua filiação o leva a parecer-se com Jesus.</a:t>
            </a:r>
          </a:p>
        </p:txBody>
      </p:sp>
      <p:pic>
        <p:nvPicPr>
          <p:cNvPr id="241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98798"/>
            <a:ext cx="13004801" cy="7215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Não é um programa ético ou uma ideologia religios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10900"/>
            </a:pPr>
            <a:r>
              <a:rPr>
                <a:solidFill>
                  <a:schemeClr val="accent5"/>
                </a:solidFill>
              </a:rPr>
              <a:t>Não é</a:t>
            </a:r>
            <a:r>
              <a:t> um programa ético ou uma ideologia religiosa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“É impossível que o crente não seja uma pessoa especial, é necessário que ele seja ímpar, e isso não pode ser evitado”"/>
          <p:cNvSpPr txBox="1"/>
          <p:nvPr>
            <p:ph type="body" idx="13"/>
          </p:nvPr>
        </p:nvSpPr>
        <p:spPr>
          <a:xfrm>
            <a:off x="889000" y="2908300"/>
            <a:ext cx="11226800" cy="3699766"/>
          </a:xfrm>
          <a:prstGeom prst="rect">
            <a:avLst/>
          </a:prstGeom>
        </p:spPr>
        <p:txBody>
          <a:bodyPr/>
          <a:lstStyle>
            <a:lvl1pPr>
              <a:defRPr sz="7100"/>
            </a:lvl1pPr>
          </a:lstStyle>
          <a:p>
            <a:pPr/>
            <a:r>
              <a:t>“É impossível que o crente não seja uma pessoa especial, é necessário que ele seja ímpar, e isso não pode ser evitado”</a:t>
            </a:r>
          </a:p>
        </p:txBody>
      </p:sp>
      <p:sp>
        <p:nvSpPr>
          <p:cNvPr id="244" name="Martyn Lloyd-Jones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Martyn Lloyd-Jones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Isso supera todo padrão natural de moralidade."/>
          <p:cNvSpPr txBox="1"/>
          <p:nvPr>
            <p:ph type="title"/>
          </p:nvPr>
        </p:nvSpPr>
        <p:spPr>
          <a:xfrm>
            <a:off x="406400" y="2616200"/>
            <a:ext cx="12192000" cy="4521200"/>
          </a:xfrm>
          <a:prstGeom prst="rect">
            <a:avLst/>
          </a:prstGeom>
        </p:spPr>
        <p:txBody>
          <a:bodyPr/>
          <a:lstStyle>
            <a:lvl1pPr algn="ctr" defTabSz="397256">
              <a:defRPr sz="11560"/>
            </a:lvl1pPr>
          </a:lstStyle>
          <a:p>
            <a:pPr/>
            <a:r>
              <a:t>Isso supera todo padrão natural de moralidade.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teen-hand-in-front-face-770-RS.jpg" descr="teen-hand-in-front-face-770-R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7512" y="1236453"/>
            <a:ext cx="14411656" cy="7280694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Não!"/>
          <p:cNvSpPr txBox="1"/>
          <p:nvPr/>
        </p:nvSpPr>
        <p:spPr>
          <a:xfrm rot="19737658">
            <a:off x="4445776" y="4044950"/>
            <a:ext cx="3271140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600">
                <a:solidFill>
                  <a:schemeClr val="accent5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Não!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human-heart-anatomical-rendering-on-dark-background.jpg" descr="human-heart-anatomical-rendering-on-dark-background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1875" t="0" r="21875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52" name="Discernir o coração vai além de refrear o a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233679">
              <a:defRPr sz="6720"/>
            </a:lvl1pPr>
          </a:lstStyle>
          <a:p>
            <a:pPr/>
            <a:r>
              <a:t>Discernir o coração vai além de refrear o ato</a:t>
            </a:r>
          </a:p>
        </p:txBody>
      </p:sp>
      <p:sp>
        <p:nvSpPr>
          <p:cNvPr id="253" name="Em relação ao Pecado"/>
          <p:cNvSpPr txBox="1"/>
          <p:nvPr/>
        </p:nvSpPr>
        <p:spPr>
          <a:xfrm>
            <a:off x="6484378" y="5208268"/>
            <a:ext cx="552244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Em relação ao Pecado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changing-directions.jpg" descr="changing-directions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2300" t="0" r="32300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56" name="Arrependimento é mais que o reconhecimento de nossa imperfeição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286258">
              <a:defRPr sz="6468"/>
            </a:lvl1pPr>
          </a:lstStyle>
          <a:p>
            <a:pPr/>
            <a:r>
              <a:t>Arrependimento é mais que o reconhecimento de nossa imperfeição.</a:t>
            </a:r>
          </a:p>
        </p:txBody>
      </p:sp>
      <p:sp>
        <p:nvSpPr>
          <p:cNvPr id="257" name="Em relação a nós mesmos"/>
          <p:cNvSpPr txBox="1"/>
          <p:nvPr/>
        </p:nvSpPr>
        <p:spPr>
          <a:xfrm>
            <a:off x="6262446" y="5093968"/>
            <a:ext cx="5966308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Em relação a nós mesmos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ownsers-care-helping-hand-624x267.jpg" descr="ownsers-care-helping-hand-624x267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7965" t="0" r="37965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60" name="Amar é mais que toler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0520">
              <a:defRPr sz="10200"/>
            </a:lvl1pPr>
          </a:lstStyle>
          <a:p>
            <a:pPr/>
            <a:r>
              <a:t>Amar é mais que tolerar</a:t>
            </a:r>
          </a:p>
        </p:txBody>
      </p:sp>
      <p:sp>
        <p:nvSpPr>
          <p:cNvPr id="261" name="Em relação ao próximo"/>
          <p:cNvSpPr txBox="1"/>
          <p:nvPr/>
        </p:nvSpPr>
        <p:spPr>
          <a:xfrm>
            <a:off x="6262446" y="5093968"/>
            <a:ext cx="535051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Em relação ao próximo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worshipwithease_336x225.png" descr="worshipwithease_336x225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1166" t="0" r="31166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64" name="Obedecer é melhor que sacrificar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68731">
              <a:defRPr sz="7820"/>
            </a:lvl1pPr>
          </a:lstStyle>
          <a:p>
            <a:pPr/>
            <a:r>
              <a:t>Obedecer é melhor que sacrificar.</a:t>
            </a:r>
          </a:p>
        </p:txBody>
      </p:sp>
      <p:sp>
        <p:nvSpPr>
          <p:cNvPr id="265" name="Em relação a Deus:"/>
          <p:cNvSpPr txBox="1"/>
          <p:nvPr/>
        </p:nvSpPr>
        <p:spPr>
          <a:xfrm>
            <a:off x="7003478" y="5093968"/>
            <a:ext cx="448424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Em relação a Deus: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Embracing-the-Love-of-God-without-Fear.jpg" descr="Embracing-the-Love-of-God-without-Fear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1279" t="0" r="31279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68" name="O amor é maior que o medo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8835">
              <a:defRPr sz="9860"/>
            </a:lvl1pPr>
          </a:lstStyle>
          <a:p>
            <a:pPr/>
            <a:r>
              <a:t>O amor é maior que o medo.</a:t>
            </a:r>
          </a:p>
        </p:txBody>
      </p:sp>
      <p:sp>
        <p:nvSpPr>
          <p:cNvPr id="269" name="Em relação aos motivos:"/>
          <p:cNvSpPr txBox="1"/>
          <p:nvPr/>
        </p:nvSpPr>
        <p:spPr>
          <a:xfrm>
            <a:off x="6439560" y="5093968"/>
            <a:ext cx="561208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Em relação aos motivos: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Ao examinar minha vida posso asseverar que nela existe alguma coisa que não pode ser explicada segundo termos comuns, mas que só pode ser explicada em termos do meu relacionamento com o Senhor Jesus Cristo? Esta é a grande questão!"/>
          <p:cNvSpPr txBox="1"/>
          <p:nvPr>
            <p:ph type="body" idx="13"/>
          </p:nvPr>
        </p:nvSpPr>
        <p:spPr>
          <a:xfrm>
            <a:off x="889000" y="2584450"/>
            <a:ext cx="11226800" cy="4356101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/>
            <a:r>
              <a:t>Ao examinar minha vida posso asseverar que nela existe alguma coisa que não pode ser explicada segundo termos comuns, mas que só pode ser explicada em termos do meu relacionamento com o Senhor Jesus Cristo? Esta é a grande questão!</a:t>
            </a:r>
          </a:p>
        </p:txBody>
      </p:sp>
      <p:sp>
        <p:nvSpPr>
          <p:cNvPr id="272" name="Martyn Lloyd-Jones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Martyn Lloyd-Jones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Há algo de especial em minha vid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79044">
              <a:defRPr sz="13939"/>
            </a:lvl1pPr>
          </a:lstStyle>
          <a:p>
            <a:pPr/>
            <a:r>
              <a:t>Há algo de especial em minha vida?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Aquilo que conseguimos obter por meio de nossos próprios esforços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368045">
              <a:defRPr sz="10710"/>
            </a:lvl1pPr>
          </a:lstStyle>
          <a:p>
            <a:pPr/>
            <a:r>
              <a:t>Aquilo que conseguimos obter por meio de nossos próprios esforços.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O que você sente diante desta pergunt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08940">
              <a:defRPr sz="11900"/>
            </a:lvl1pPr>
          </a:lstStyle>
          <a:p>
            <a:pPr/>
            <a:r>
              <a:t>O que você sente diante desta pergunta?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44 Eu, porém, vos digo: Amai a vossos inimigos, bendizei os que vos maldizem, fazei bem aos que vos odeiam e orai pelos que vos maltratam e vos perseguem, 45 para que sejais filhos do Pai que está nos céus;"/>
          <p:cNvSpPr txBox="1"/>
          <p:nvPr/>
        </p:nvSpPr>
        <p:spPr>
          <a:xfrm>
            <a:off x="1073523" y="2964584"/>
            <a:ext cx="10857755" cy="3824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spcBef>
                <a:spcPts val="0"/>
              </a:spcBef>
              <a:defRPr b="1" sz="4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44 </a:t>
            </a:r>
            <a:r>
              <a:t>Eu, porém, vos digo: Amai a vossos inimigos, bendizei os que vos maldizem, fazei bem aos que vos odeiam e orai pelos que vos maltratam e vos perseguem, </a:t>
            </a:r>
            <a:r>
              <a:rPr>
                <a:latin typeface="Arial"/>
                <a:ea typeface="Arial"/>
                <a:cs typeface="Arial"/>
                <a:sym typeface="Arial"/>
              </a:rPr>
              <a:t>45 </a:t>
            </a:r>
            <a:r>
              <a:t>para que sejais filhos do Pai que </a:t>
            </a:r>
            <a:r>
              <a:rPr i="1"/>
              <a:t>está</a:t>
            </a:r>
            <a:r>
              <a:t> nos céus;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45 para que sejais filhos do Pai que está nos céus;"/>
          <p:cNvSpPr txBox="1"/>
          <p:nvPr/>
        </p:nvSpPr>
        <p:spPr>
          <a:xfrm>
            <a:off x="387108" y="3933023"/>
            <a:ext cx="12230584" cy="1887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457200">
              <a:spcBef>
                <a:spcPts val="0"/>
              </a:spcBef>
              <a:defRPr sz="59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45 </a:t>
            </a:r>
            <a:r>
              <a:t>para que sejais filhos do Pai que </a:t>
            </a:r>
            <a:r>
              <a:rPr i="1"/>
              <a:t>está</a:t>
            </a:r>
            <a:r>
              <a:t> nos céus;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Há esse desejo sincero em seu coração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08940">
              <a:defRPr sz="11900"/>
            </a:lvl1pPr>
          </a:lstStyle>
          <a:p>
            <a:pPr/>
            <a:r>
              <a:t>Há esse desejo sincero em seu coração?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12 Não que já a tenha alcançado ou que seja perfeito; mas prossigo para alcançar aquilo para o que fui também preso por Cristo Jesus. 13 Irmãos, quanto a mim, não julgo que o haja alcançado; mas uma coisa faço, e é que, esquecendo-me das coisas que atrás ficam e avançando para as que estão diante de mim, 14 prossigo para o alvo, pelo prêmio da soberana vocação de Deus em Cristo Jesus."/>
          <p:cNvSpPr txBox="1"/>
          <p:nvPr/>
        </p:nvSpPr>
        <p:spPr>
          <a:xfrm>
            <a:off x="1096186" y="3014215"/>
            <a:ext cx="10812427" cy="535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spcBef>
                <a:spcPts val="0"/>
              </a:spcBef>
              <a:defRPr b="1" sz="38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/>
                <a:ea typeface="Arial"/>
                <a:cs typeface="Arial"/>
                <a:sym typeface="Arial"/>
              </a:rPr>
              <a:t>12 </a:t>
            </a:r>
            <a:r>
              <a:t>Não que já a tenha alcançado ou que seja perfeito; mas prossigo para alcançar aquilo para o que fui também preso por Cristo Jesus. </a:t>
            </a:r>
            <a:r>
              <a:rPr>
                <a:latin typeface="Arial"/>
                <a:ea typeface="Arial"/>
                <a:cs typeface="Arial"/>
                <a:sym typeface="Arial"/>
              </a:rPr>
              <a:t>13 </a:t>
            </a:r>
            <a:r>
              <a:t>Irmãos, quanto a mim, não julgo que o haja alcançado; mas uma coisa </a:t>
            </a:r>
            <a:r>
              <a:rPr i="1"/>
              <a:t>faço, e é</a:t>
            </a:r>
            <a:r>
              <a:t> que, esquecendo-me das coisas que atrás ficam e avançando para as que estão diante de mim, </a:t>
            </a:r>
            <a:r>
              <a:rPr>
                <a:latin typeface="Arial"/>
                <a:ea typeface="Arial"/>
                <a:cs typeface="Arial"/>
                <a:sym typeface="Arial"/>
              </a:rPr>
              <a:t>14 </a:t>
            </a:r>
            <a:r>
              <a:t>prossigo para o alvo, pelo prêmio da soberana vocação de Deus em Cristo Jesus. </a:t>
            </a:r>
          </a:p>
        </p:txBody>
      </p:sp>
      <p:sp>
        <p:nvSpPr>
          <p:cNvPr id="285" name="Filipenses 3:"/>
          <p:cNvSpPr txBox="1"/>
          <p:nvPr/>
        </p:nvSpPr>
        <p:spPr>
          <a:xfrm>
            <a:off x="4435983" y="1416049"/>
            <a:ext cx="4132835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200">
                <a:solidFill>
                  <a:schemeClr val="accent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Filipenses 3: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Weightlifting-vs-Powerlifting.png.jpeg" descr="Weightlifting-vs-Powerlifting.pn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1159386"/>
            <a:ext cx="13208000" cy="7434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É a marca de quem nós somos e a qualidade da vida que devemos viver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397256">
              <a:defRPr sz="11560"/>
            </a:lvl1pPr>
          </a:lstStyle>
          <a:p>
            <a:pPr/>
            <a:r>
              <a:t>É a marca de quem nós somos e a qualidade da vida que devemos viver.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rata de nossa identidade"/>
          <p:cNvSpPr txBox="1"/>
          <p:nvPr>
            <p:ph type="title"/>
          </p:nvPr>
        </p:nvSpPr>
        <p:spPr>
          <a:xfrm>
            <a:off x="406400" y="5740400"/>
            <a:ext cx="12192000" cy="3410943"/>
          </a:xfrm>
          <a:prstGeom prst="rect">
            <a:avLst/>
          </a:prstGeom>
        </p:spPr>
        <p:txBody>
          <a:bodyPr/>
          <a:lstStyle>
            <a:lvl1pPr algn="ctr">
              <a:defRPr sz="12700"/>
            </a:lvl1pPr>
          </a:lstStyle>
          <a:p>
            <a:pPr/>
            <a:r>
              <a:t>Trata de nossa identidade</a:t>
            </a:r>
          </a:p>
        </p:txBody>
      </p:sp>
      <p:pic>
        <p:nvPicPr>
          <p:cNvPr id="181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8501" y="1337766"/>
            <a:ext cx="6467798" cy="3588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Qual a minha identidade?"/>
          <p:cNvSpPr txBox="1"/>
          <p:nvPr>
            <p:ph type="title"/>
          </p:nvPr>
        </p:nvSpPr>
        <p:spPr>
          <a:xfrm>
            <a:off x="406400" y="6375400"/>
            <a:ext cx="12192000" cy="1676400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</a:lstStyle>
          <a:p>
            <a:pPr/>
            <a:r>
              <a:t>Qual a minha identidade?</a:t>
            </a:r>
          </a:p>
        </p:txBody>
      </p:sp>
      <p:grpSp>
        <p:nvGrpSpPr>
          <p:cNvPr id="186" name="Question-Marks_720x370.jpg"/>
          <p:cNvGrpSpPr/>
          <p:nvPr/>
        </p:nvGrpSpPr>
        <p:grpSpPr>
          <a:xfrm>
            <a:off x="1790700" y="818455"/>
            <a:ext cx="9423400" cy="5029201"/>
            <a:chOff x="0" y="0"/>
            <a:chExt cx="9423400" cy="5029200"/>
          </a:xfrm>
        </p:grpSpPr>
        <p:pic>
          <p:nvPicPr>
            <p:cNvPr id="185" name="Question-Marks_720x370.jpg" descr="Question-Marks_720x370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9700" y="165100"/>
              <a:ext cx="9144000" cy="4699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4" name="Question-Marks_720x370.jpg" descr="Question-Marks_720x370.jp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423400" cy="5029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O propósito eterno de deu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373887">
              <a:defRPr sz="10112"/>
            </a:lvl1pPr>
          </a:lstStyle>
          <a:p>
            <a:pPr/>
            <a:r>
              <a:t>O propósito eterno de deus</a:t>
            </a:r>
          </a:p>
        </p:txBody>
      </p:sp>
      <p:sp>
        <p:nvSpPr>
          <p:cNvPr id="189" name="Uma breve história da humanidade: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Uma breve história da humanidade: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