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222222"/>
        </a:solidFill>
        <a:effectLst/>
        <a:uFillTx/>
        <a:latin typeface="DIN Condensed"/>
        <a:ea typeface="DIN Condensed"/>
        <a:cs typeface="DIN Condensed"/>
        <a:sym typeface="DIN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 b="def" i="def"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 b="def" i="def"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 b="def" i="def"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N Condensed"/>
          <a:ea typeface="DIN Condensed"/>
          <a:cs typeface="DIN Condensed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N Condensed"/>
          <a:ea typeface="DIN Condensed"/>
          <a:cs typeface="DIN Condense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 flipV="1">
            <a:off x="406400" y="993160"/>
            <a:ext cx="12192001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pc="120" sz="240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Body Level One…"/>
          <p:cNvSpPr txBox="1"/>
          <p:nvPr>
            <p:ph type="body" idx="13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Image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6" name="Image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e"/>
          <p:cNvSpPr/>
          <p:nvPr/>
        </p:nvSpPr>
        <p:spPr>
          <a:xfrm flipV="1">
            <a:off x="406400" y="993160"/>
            <a:ext cx="12192001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125" name="Callout"/>
          <p:cNvSpPr/>
          <p:nvPr/>
        </p:nvSpPr>
        <p:spPr>
          <a:xfrm>
            <a:off x="469900" y="2362200"/>
            <a:ext cx="12065001" cy="5229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</a:defRPr>
            </a:pP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889000" y="2908300"/>
            <a:ext cx="11226800" cy="1297945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1673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2117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562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3006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Johnny Appleseed"/>
          <p:cNvSpPr txBox="1"/>
          <p:nvPr>
            <p:ph type="body" sz="quarter" idx="13"/>
          </p:nvPr>
        </p:nvSpPr>
        <p:spPr>
          <a:xfrm>
            <a:off x="406400" y="7789333"/>
            <a:ext cx="12192000" cy="863605"/>
          </a:xfrm>
          <a:prstGeom prst="rect">
            <a:avLst/>
          </a:prstGeom>
        </p:spPr>
        <p:txBody>
          <a:bodyPr anchor="t"/>
          <a:lstStyle/>
          <a:p>
            <a:pPr algn="r">
              <a:spcBef>
                <a:spcPts val="0"/>
              </a:spcBef>
              <a:defRPr cap="none" sz="6000">
                <a:solidFill>
                  <a:srgbClr val="838787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</a:p>
        </p:txBody>
      </p:sp>
      <p:sp>
        <p:nvSpPr>
          <p:cNvPr id="128" name="Text"/>
          <p:cNvSpPr txBox="1"/>
          <p:nvPr>
            <p:ph type="body" sz="quarter" idx="14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0"/>
              </a:spcBef>
              <a:defRPr spc="100" sz="2400">
                <a:solidFill>
                  <a:srgbClr val="838787"/>
                </a:solidFill>
              </a:defRPr>
            </a:pP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ody Level One…"/>
          <p:cNvSpPr txBox="1"/>
          <p:nvPr>
            <p:ph type="body" sz="quarter" idx="1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0"/>
              </a:spcBef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  <a:lvl2pPr marL="1673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2pPr>
            <a:lvl3pPr marL="2117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3pPr>
            <a:lvl4pPr marL="25624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4pPr>
            <a:lvl5pPr marL="3006911" indent="-1228911">
              <a:spcBef>
                <a:spcPts val="0"/>
              </a:spcBef>
              <a:buSzPct val="104999"/>
              <a:buChar char="‣"/>
              <a:defRPr sz="9400">
                <a:solidFill>
                  <a:srgbClr val="FFFFFF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Imag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8" name="Johnny Appleseed"/>
          <p:cNvSpPr txBox="1"/>
          <p:nvPr>
            <p:ph type="body" sz="quarter" idx="14"/>
          </p:nvPr>
        </p:nvSpPr>
        <p:spPr>
          <a:xfrm>
            <a:off x="5892800" y="7789333"/>
            <a:ext cx="6705600" cy="863605"/>
          </a:xfrm>
          <a:prstGeom prst="rect">
            <a:avLst/>
          </a:prstGeom>
        </p:spPr>
        <p:txBody>
          <a:bodyPr anchor="ctr"/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cap="none" sz="6000">
                <a:solidFill>
                  <a:srgbClr val="232323"/>
                </a:solidFill>
                <a:latin typeface="DIN Condensed"/>
                <a:ea typeface="DIN Condensed"/>
                <a:cs typeface="DIN Condensed"/>
                <a:sym typeface="DIN Condensed"/>
              </a:defRPr>
            </a:pP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06400" y="6140894"/>
            <a:ext cx="12192000" cy="264"/>
          </a:xfrm>
          <a:prstGeom prst="rect">
            <a:avLst/>
          </a:prstGeom>
          <a:ln w="38100">
            <a:solidFill>
              <a:srgbClr val="A6AAA9"/>
            </a:solidFill>
          </a:ln>
        </p:spPr>
        <p:txBody>
          <a:bodyPr anchor="ctr"/>
          <a:lstStyle>
            <a:lvl1pPr marL="444500" indent="-444500">
              <a:lnSpc>
                <a:spcPct val="100000"/>
              </a:lnSpc>
              <a:spcBef>
                <a:spcPts val="2800"/>
              </a:spcBef>
              <a:buClr>
                <a:srgbClr val="39A3D5"/>
              </a:buClr>
              <a:buSzPct val="104999"/>
              <a:buFont typeface="Avenir Next"/>
              <a:buChar char="‣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>
              <a:lnSpc>
                <a:spcPct val="100000"/>
              </a:lnSpc>
              <a:spcBef>
                <a:spcPts val="2800"/>
              </a:spcBef>
              <a:buClr>
                <a:srgbClr val="39A3D5"/>
              </a:buClr>
              <a:buSzPct val="104999"/>
              <a:buFont typeface="Avenir Next"/>
              <a:buChar char="‣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>
              <a:lnSpc>
                <a:spcPct val="100000"/>
              </a:lnSpc>
              <a:spcBef>
                <a:spcPts val="2800"/>
              </a:spcBef>
              <a:buClr>
                <a:srgbClr val="39A3D5"/>
              </a:buClr>
              <a:buSzPct val="104999"/>
              <a:buFont typeface="Avenir Next"/>
              <a:buChar char="‣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>
              <a:lnSpc>
                <a:spcPct val="100000"/>
              </a:lnSpc>
              <a:spcBef>
                <a:spcPts val="2800"/>
              </a:spcBef>
              <a:buClr>
                <a:srgbClr val="39A3D5"/>
              </a:buClr>
              <a:buSzPct val="104999"/>
              <a:buFont typeface="Avenir Next"/>
              <a:buChar char="‣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>
              <a:lnSpc>
                <a:spcPct val="100000"/>
              </a:lnSpc>
              <a:spcBef>
                <a:spcPts val="2800"/>
              </a:spcBef>
              <a:buClr>
                <a:srgbClr val="39A3D5"/>
              </a:buClr>
              <a:buSzPct val="104999"/>
              <a:buFont typeface="Avenir Next"/>
              <a:buChar char="‣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12161861" y="419100"/>
            <a:ext cx="406897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5892800" y="6141011"/>
            <a:ext cx="6705601" cy="146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50" name="Imag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Title Text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"/>
          <p:cNvSpPr/>
          <p:nvPr/>
        </p:nvSpPr>
        <p:spPr>
          <a:xfrm flipV="1">
            <a:off x="406400" y="993160"/>
            <a:ext cx="12192001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61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pc="120" sz="240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 flipV="1">
            <a:off x="406400" y="993160"/>
            <a:ext cx="12192001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pc="120" sz="240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3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 flipV="1">
            <a:off x="406400" y="993160"/>
            <a:ext cx="12192001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82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pc="120" sz="240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idx="13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34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Line"/>
          <p:cNvSpPr/>
          <p:nvPr/>
        </p:nvSpPr>
        <p:spPr>
          <a:xfrm flipV="1">
            <a:off x="406400" y="993160"/>
            <a:ext cx="12192001" cy="264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0"/>
              </a:spcBef>
              <a:defRPr spc="120" sz="2400">
                <a:solidFill>
                  <a:srgbClr val="838787"/>
                </a:solidFill>
              </a:defRPr>
            </a:lvl1pPr>
            <a:lvl2pPr marL="758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2pPr>
            <a:lvl3pPr marL="1202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3pPr>
            <a:lvl4pPr marL="16472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4pPr>
            <a:lvl5pPr marL="2091764" indent="-313764" defTabSz="457200">
              <a:spcBef>
                <a:spcPts val="0"/>
              </a:spcBef>
              <a:buSzPct val="104999"/>
              <a:buChar char="‣"/>
              <a:defRPr spc="120" sz="2400">
                <a:solidFill>
                  <a:srgbClr val="838787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Image"/>
          <p:cNvSpPr/>
          <p:nvPr>
            <p:ph type="pic" sz="half" idx="13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4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2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6140894"/>
            <a:ext cx="12192001" cy="264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19444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solidFill>
                  <a:srgbClr val="838787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7000" u="none">
          <a:ln>
            <a:noFill/>
          </a:ln>
          <a:solidFill>
            <a:schemeClr val="accent1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1pPr>
      <a:lvl2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2pPr>
      <a:lvl3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3pPr>
      <a:lvl4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4pPr>
      <a:lvl5pPr marL="0" marR="0" indent="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5pPr>
      <a:lvl6pPr marL="29284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6pPr>
      <a:lvl7pPr marL="33729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7pPr>
      <a:lvl8pPr marL="38174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8pPr>
      <a:lvl9pPr marL="4261970" marR="0" indent="-705970" algn="l" defTabSz="584200" rtl="0" latinLnBrk="0">
        <a:lnSpc>
          <a:spcPct val="80000"/>
        </a:lnSpc>
        <a:spcBef>
          <a:spcPts val="2300"/>
        </a:spcBef>
        <a:spcAft>
          <a:spcPts val="0"/>
        </a:spcAft>
        <a:buClrTx/>
        <a:buSzPct val="104999"/>
        <a:buFontTx/>
        <a:buChar char="‣"/>
        <a:tabLst/>
        <a:defRPr b="0" baseline="0" cap="all" i="0" spc="0" strike="noStrike" sz="5400" u="none">
          <a:ln>
            <a:noFill/>
          </a:ln>
          <a:solidFill>
            <a:srgbClr val="A6AAA9"/>
          </a:solidFill>
          <a:uFillTx/>
          <a:latin typeface="DIN Alternate"/>
          <a:ea typeface="DIN Alternate"/>
          <a:cs typeface="DIN Alternate"/>
          <a:sym typeface="DIN Alternate"/>
        </a:defRPr>
      </a:lvl9pPr>
    </p:bodyStyle>
    <p:otherStyle>
      <a:lvl1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0" algn="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mai os vossos inimigo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91413">
              <a:defRPr sz="11300"/>
            </a:lvl1pPr>
          </a:lstStyle>
          <a:p>
            <a:pPr/>
            <a:r>
              <a:t>Amai os vossos inimigos</a:t>
            </a:r>
          </a:p>
        </p:txBody>
      </p:sp>
      <p:sp>
        <p:nvSpPr>
          <p:cNvPr id="171" name="Sermão do Monte   Mat. 5:43-48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Sermão do Monte   Mat. 5:43-48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Quem é o meu próximo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14780">
              <a:defRPr sz="12000"/>
            </a:lvl1pPr>
          </a:lstStyle>
          <a:p>
            <a:pPr/>
            <a:r>
              <a:t>Quem é o meu próximo?</a:t>
            </a:r>
          </a:p>
        </p:txBody>
      </p:sp>
      <p:sp>
        <p:nvSpPr>
          <p:cNvPr id="208" name="A primeira questão: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primeira questão: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&quot;E o centurião, respondendo, disse: Senhor, não sou digno de que entres debaixo do meu telhado, mas dize somente uma palavra, e o meu criado sarará,&quot;"/>
          <p:cNvSpPr txBox="1"/>
          <p:nvPr/>
        </p:nvSpPr>
        <p:spPr>
          <a:xfrm>
            <a:off x="70864" y="3449699"/>
            <a:ext cx="12829033" cy="2854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45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"E o centurião, respondendo, disse: Senhor, </a:t>
            </a:r>
            <a:r>
              <a:rPr b="1"/>
              <a:t>não</a:t>
            </a:r>
            <a:r>
              <a:t> </a:t>
            </a:r>
            <a:r>
              <a:rPr b="1"/>
              <a:t>sou</a:t>
            </a:r>
            <a:r>
              <a:t> </a:t>
            </a:r>
            <a:r>
              <a:rPr b="1"/>
              <a:t>digno</a:t>
            </a:r>
            <a:r>
              <a:t> de que entres debaixo do meu telhado, mas dize somente uma palavra, e o meu criado sarará,"</a:t>
            </a:r>
          </a:p>
        </p:txBody>
      </p:sp>
      <p:sp>
        <p:nvSpPr>
          <p:cNvPr id="211" name="Mat. 8:8"/>
          <p:cNvSpPr txBox="1"/>
          <p:nvPr/>
        </p:nvSpPr>
        <p:spPr>
          <a:xfrm>
            <a:off x="4893943" y="1905000"/>
            <a:ext cx="318287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 8:8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orque ele é a nossa paz, o qual de ambos os povos fez um; e, derribando a parede de separação que estava no meio, na sua carne desfez a inimizade"/>
          <p:cNvSpPr txBox="1"/>
          <p:nvPr/>
        </p:nvSpPr>
        <p:spPr>
          <a:xfrm>
            <a:off x="464501" y="3462399"/>
            <a:ext cx="12075796" cy="282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45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Porque ele é a nossa paz, o qual de ambos </a:t>
            </a:r>
            <a:r>
              <a:rPr i="1"/>
              <a:t>os povos</a:t>
            </a:r>
            <a:r>
              <a:t> fez um; e, derribando a parede de separação </a:t>
            </a:r>
            <a:r>
              <a:rPr i="1"/>
              <a:t>que estava</a:t>
            </a:r>
            <a:r>
              <a:t> no meio, na sua carne desfez a inimizade</a:t>
            </a:r>
          </a:p>
        </p:txBody>
      </p:sp>
      <p:sp>
        <p:nvSpPr>
          <p:cNvPr id="214" name="Ef.2:14,15(a)"/>
          <p:cNvSpPr txBox="1"/>
          <p:nvPr/>
        </p:nvSpPr>
        <p:spPr>
          <a:xfrm>
            <a:off x="4094391" y="2127249"/>
            <a:ext cx="481601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Ef.2:14,15(a)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e onde vem esta idéia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defRPr sz="11900"/>
            </a:lvl1pPr>
          </a:lstStyle>
          <a:p>
            <a:pPr/>
            <a:r>
              <a:t>De onde vem esta idéia?</a:t>
            </a:r>
          </a:p>
        </p:txBody>
      </p:sp>
      <p:sp>
        <p:nvSpPr>
          <p:cNvPr id="217" name="Questão: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Questão:</a:t>
            </a:r>
          </a:p>
        </p:txBody>
      </p:sp>
      <p:sp>
        <p:nvSpPr>
          <p:cNvPr id="218" name="Ouvistes que foi dito: Amarás o teu próximo e aborrecerás o teu inimigo."/>
          <p:cNvSpPr txBox="1"/>
          <p:nvPr/>
        </p:nvSpPr>
        <p:spPr>
          <a:xfrm>
            <a:off x="1846729" y="1808390"/>
            <a:ext cx="9311341" cy="240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Ouvistes que foi dito: Amarás o teu próximo e aborrecerás o teu inimigo.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ne"/>
          <p:cNvSpPr txBox="1"/>
          <p:nvPr>
            <p:ph type="body" sz="quarter" idx="1"/>
          </p:nvPr>
        </p:nvSpPr>
        <p:spPr>
          <a:xfrm rot="10800000">
            <a:off x="406400" y="6140894"/>
            <a:ext cx="12192000" cy="264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spcBef>
                <a:spcPts val="0"/>
              </a:spcBef>
              <a:buSzTx/>
              <a:buNone/>
              <a:defRPr sz="48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21" name="Os juízos de deus"/>
          <p:cNvSpPr txBox="1"/>
          <p:nvPr>
            <p:ph type="title"/>
          </p:nvPr>
        </p:nvSpPr>
        <p:spPr>
          <a:xfrm>
            <a:off x="406400" y="6616700"/>
            <a:ext cx="12192000" cy="2705100"/>
          </a:xfrm>
          <a:prstGeom prst="rect">
            <a:avLst/>
          </a:prstGeom>
        </p:spPr>
        <p:txBody>
          <a:bodyPr/>
          <a:lstStyle>
            <a:lvl1pPr defTabSz="549148">
              <a:defRPr sz="15900"/>
            </a:lvl1pPr>
          </a:lstStyle>
          <a:p>
            <a:pPr/>
            <a:r>
              <a:t>Os juízos de deus</a:t>
            </a:r>
          </a:p>
        </p:txBody>
      </p:sp>
      <p:sp>
        <p:nvSpPr>
          <p:cNvPr id="222" name="Um breve histórico:"/>
          <p:cNvSpPr txBox="1"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Um breve histórico:</a:t>
            </a:r>
          </a:p>
        </p:txBody>
      </p:sp>
      <p:pic>
        <p:nvPicPr>
          <p:cNvPr id="223" name="judge-bangs-gavel-slow-motion_vned6lrrg__F0011.png" descr="judge-bangs-gavel-slow-motion_vned6lrrg__F00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229050"/>
            <a:ext cx="13004800" cy="7315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O Senhor é tardio em irar-se, mas grande em força e ao culpado não tem por inocente;"/>
          <p:cNvSpPr txBox="1"/>
          <p:nvPr/>
        </p:nvSpPr>
        <p:spPr>
          <a:xfrm>
            <a:off x="1052612" y="3641623"/>
            <a:ext cx="10899575" cy="2470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53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O Senhor </a:t>
            </a:r>
            <a:r>
              <a:rPr i="1"/>
              <a:t>é</a:t>
            </a:r>
            <a:r>
              <a:t> tardio em irar-se, mas grande em força e </a:t>
            </a:r>
            <a:r>
              <a:rPr i="1"/>
              <a:t>ao culpado</a:t>
            </a:r>
            <a:r>
              <a:t> não tem por inocente;</a:t>
            </a:r>
          </a:p>
        </p:txBody>
      </p:sp>
      <p:sp>
        <p:nvSpPr>
          <p:cNvPr id="226" name="Naum 1:3 (a)"/>
          <p:cNvSpPr txBox="1"/>
          <p:nvPr/>
        </p:nvSpPr>
        <p:spPr>
          <a:xfrm>
            <a:off x="4534763" y="1981199"/>
            <a:ext cx="393527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Naum 1:3 (a)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utterstock_186687086.jpg" descr="shutterstock_186687086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2500" t="0" r="12500" b="0"/>
          <a:stretch>
            <a:fillRect/>
          </a:stretch>
        </p:blipFill>
        <p:spPr>
          <a:xfrm>
            <a:off x="-1" y="0"/>
            <a:ext cx="13004802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s.jpeg" descr="images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8933" t="0" r="28933" b="0"/>
          <a:stretch>
            <a:fillRect/>
          </a:stretch>
        </p:blipFill>
        <p:spPr>
          <a:xfrm>
            <a:off x="-1" y="0"/>
            <a:ext cx="5486402" cy="9753600"/>
          </a:xfrm>
          <a:prstGeom prst="rect">
            <a:avLst/>
          </a:prstGeom>
        </p:spPr>
      </p:pic>
      <p:sp>
        <p:nvSpPr>
          <p:cNvPr id="231" name="Há uma medi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1">
              <a:defRPr sz="10300"/>
            </a:lvl1pPr>
          </a:lstStyle>
          <a:p>
            <a:pPr/>
            <a:r>
              <a:t>Há uma medida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24 “Não se contaminem de nenhuma dessas formas, pois os povos que expulsarei da presença de vocês se contaminaram com todas essas práticas. 25 Uma vez que a terra toda foi contaminada, castigarei seus habitantes. Farei a terra vomitá-los.&quot;"/>
          <p:cNvSpPr txBox="1"/>
          <p:nvPr/>
        </p:nvSpPr>
        <p:spPr>
          <a:xfrm>
            <a:off x="668410" y="3433362"/>
            <a:ext cx="11667980" cy="288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b="1" sz="37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24 </a:t>
            </a:r>
            <a:r>
              <a:rPr b="0">
                <a:latin typeface="+mn-lt"/>
                <a:ea typeface="+mn-ea"/>
                <a:cs typeface="+mn-cs"/>
                <a:sym typeface="Helvetica Neue"/>
              </a:rPr>
              <a:t>“Não se contaminem de nenhuma dessas formas, pois os povos que expulsarei da presença de vocês se contaminaram com todas essas práticas. </a:t>
            </a:r>
            <a:r>
              <a:t>25 </a:t>
            </a:r>
            <a:r>
              <a:rPr b="0">
                <a:latin typeface="+mn-lt"/>
                <a:ea typeface="+mn-ea"/>
                <a:cs typeface="+mn-cs"/>
                <a:sym typeface="Helvetica Neue"/>
              </a:rPr>
              <a:t>Uma vez que a terra toda foi contaminada, castigarei seus habitantes. Farei a terra vomitá-los."</a:t>
            </a:r>
          </a:p>
        </p:txBody>
      </p:sp>
      <p:sp>
        <p:nvSpPr>
          <p:cNvPr id="234" name="Deut.18"/>
          <p:cNvSpPr txBox="1"/>
          <p:nvPr/>
        </p:nvSpPr>
        <p:spPr>
          <a:xfrm>
            <a:off x="4890922" y="1746248"/>
            <a:ext cx="322295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Deut.18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Mas Deus prova o seu amor para conosco em que Cristo morreu por nós, sendo nós ainda pecadores."/>
          <p:cNvSpPr txBox="1"/>
          <p:nvPr/>
        </p:nvSpPr>
        <p:spPr>
          <a:xfrm>
            <a:off x="628709" y="3597350"/>
            <a:ext cx="11747381" cy="2558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5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Mas Deus prova o seu amor para conosco em que Cristo morreu por nós, sendo nós ainda pecadores.</a:t>
            </a:r>
          </a:p>
        </p:txBody>
      </p:sp>
      <p:sp>
        <p:nvSpPr>
          <p:cNvPr id="237" name="ROM 5:8"/>
          <p:cNvSpPr txBox="1"/>
          <p:nvPr/>
        </p:nvSpPr>
        <p:spPr>
          <a:xfrm>
            <a:off x="5204236" y="2178050"/>
            <a:ext cx="259632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ROM 5:8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 Contraste:"/>
          <p:cNvSpPr txBox="1"/>
          <p:nvPr>
            <p:ph type="title" idx="4294967295"/>
          </p:nvPr>
        </p:nvSpPr>
        <p:spPr>
          <a:xfrm>
            <a:off x="2561132" y="190500"/>
            <a:ext cx="7882536" cy="2705100"/>
          </a:xfrm>
          <a:prstGeom prst="rect">
            <a:avLst/>
          </a:prstGeom>
        </p:spPr>
        <p:txBody>
          <a:bodyPr/>
          <a:lstStyle>
            <a:lvl1pPr defTabSz="479044">
              <a:defRPr sz="13900"/>
            </a:lvl1pPr>
          </a:lstStyle>
          <a:p>
            <a:pPr/>
            <a:r>
              <a:t>O Contraste:</a:t>
            </a:r>
          </a:p>
        </p:txBody>
      </p:sp>
      <p:pic>
        <p:nvPicPr>
          <p:cNvPr id="174" name="heaven-1449396.jpg" descr="heaven-14493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4591" y="1900033"/>
            <a:ext cx="6498982" cy="330781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O Que Deus Diz?"/>
          <p:cNvSpPr txBox="1"/>
          <p:nvPr/>
        </p:nvSpPr>
        <p:spPr>
          <a:xfrm>
            <a:off x="142238" y="5461000"/>
            <a:ext cx="535432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 Que Deus Diz?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orque o salário do pecado é a morte, mas o dom gratuito de Deus é a vida eterna, por Cristo Jesus, nosso Senhor."/>
          <p:cNvSpPr txBox="1"/>
          <p:nvPr/>
        </p:nvSpPr>
        <p:spPr>
          <a:xfrm>
            <a:off x="628709" y="3843223"/>
            <a:ext cx="11747381" cy="206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4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Porque o salário do pecado é a morte, mas o dom gratuito de Deus é a vida eterna, por Cristo Jesus, nosso Senhor.</a:t>
            </a:r>
          </a:p>
        </p:txBody>
      </p:sp>
      <p:sp>
        <p:nvSpPr>
          <p:cNvPr id="240" name="ROM 6:23"/>
          <p:cNvSpPr txBox="1"/>
          <p:nvPr/>
        </p:nvSpPr>
        <p:spPr>
          <a:xfrm>
            <a:off x="5019642" y="2165350"/>
            <a:ext cx="296551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ROM 6:23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rejection-980x427.jpg.html.jpeg" descr="rejection-980x427.jpg.htm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8" y="652473"/>
            <a:ext cx="12968785" cy="565068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Moabitas, Amorreus e Amonitas rejeitaram a graça de Deus"/>
          <p:cNvSpPr txBox="1"/>
          <p:nvPr/>
        </p:nvSpPr>
        <p:spPr>
          <a:xfrm>
            <a:off x="737946" y="7283449"/>
            <a:ext cx="11528908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Moabitas, Amorreus e Amonitas rejeitaram a graça de Deus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Extrapolação"/>
          <p:cNvSpPr txBox="1"/>
          <p:nvPr/>
        </p:nvSpPr>
        <p:spPr>
          <a:xfrm>
            <a:off x="2034176" y="3752848"/>
            <a:ext cx="8936445" cy="199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900">
                <a:solidFill>
                  <a:schemeClr val="accent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Extrapolação</a:t>
            </a:r>
          </a:p>
        </p:txBody>
      </p:sp>
      <p:sp>
        <p:nvSpPr>
          <p:cNvPr id="247" name="Line"/>
          <p:cNvSpPr/>
          <p:nvPr/>
        </p:nvSpPr>
        <p:spPr>
          <a:xfrm flipV="1">
            <a:off x="7997186" y="1168400"/>
            <a:ext cx="3420114" cy="2837402"/>
          </a:xfrm>
          <a:prstGeom prst="line">
            <a:avLst/>
          </a:prstGeom>
          <a:ln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838787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the-origin-of-hatred_1.jpg" descr="the-origin-of-hatred_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875" t="0" r="2187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0" name="Sinto-me justificado em odiar a quem pensa pensa diferente de mi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57047">
              <a:defRPr sz="6400"/>
            </a:lvl1pPr>
          </a:lstStyle>
          <a:p>
            <a:pPr/>
            <a:r>
              <a:t>Sinto-me justificado em odiar a quem pensa pensa diferente de mim</a:t>
            </a:r>
          </a:p>
        </p:txBody>
      </p:sp>
      <p:sp>
        <p:nvSpPr>
          <p:cNvPr id="251" name="Cultura do Ódio: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Cultura do Ódio: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Esta cultura destrói o princípio básico da lei, que é o am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397256">
              <a:defRPr sz="11500"/>
            </a:lvl1pPr>
          </a:lstStyle>
          <a:p>
            <a:pPr/>
            <a:r>
              <a:t>Esta cultura destrói o princípio básico da lei, que é o amor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&quot;Eu, porém, vos digo: Amai a vossos inimigos, bendizei os que vos maldizem, fazei bem aos que vos odeiam e orai pelos que vos maltratam e vos perseguem,&quot;"/>
          <p:cNvSpPr txBox="1"/>
          <p:nvPr/>
        </p:nvSpPr>
        <p:spPr>
          <a:xfrm>
            <a:off x="553336" y="3386733"/>
            <a:ext cx="11898128" cy="298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48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"Eu, porém, vos digo: Amai a vossos inimigos, bendizei os que vos maldizem, fazei bem aos que vos odeiam e orai pelos que vos maltratam e vos perseguem,"</a:t>
            </a:r>
          </a:p>
        </p:txBody>
      </p:sp>
      <p:sp>
        <p:nvSpPr>
          <p:cNvPr id="256" name="Mat.5:44"/>
          <p:cNvSpPr txBox="1"/>
          <p:nvPr/>
        </p:nvSpPr>
        <p:spPr>
          <a:xfrm>
            <a:off x="5031421" y="2082800"/>
            <a:ext cx="294195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Mat.5:44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at.5:4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Mat.5:44</a:t>
            </a:r>
          </a:p>
        </p:txBody>
      </p:sp>
      <p:sp>
        <p:nvSpPr>
          <p:cNvPr id="259" name="Mandamento positiv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Mandamento positivo</a:t>
            </a:r>
          </a:p>
        </p:txBody>
      </p:sp>
      <p:sp>
        <p:nvSpPr>
          <p:cNvPr id="260" name="Não apenas não revidar…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Não apenas não revidar</a:t>
            </a:r>
          </a:p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Mas demonstrarmos atitudes positivas para com aqueles que nos rejeitam ou perseguem.</a:t>
            </a:r>
          </a:p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Isso não depende do que fizerem contra nós.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45 para que sejais filhos do Pai que está nos céus; porque faz que o seu sol se levante sobre maus e bons e a chuva desça sobre justos e injustos."/>
          <p:cNvSpPr txBox="1"/>
          <p:nvPr/>
        </p:nvSpPr>
        <p:spPr>
          <a:xfrm>
            <a:off x="580052" y="3309392"/>
            <a:ext cx="11844696" cy="313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5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45 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para que sejais filhos do Pai que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está</a:t>
            </a:r>
            <a:r>
              <a:rPr>
                <a:latin typeface="+mn-lt"/>
                <a:ea typeface="+mn-ea"/>
                <a:cs typeface="+mn-cs"/>
                <a:sym typeface="Helvetica Neue"/>
              </a:rPr>
              <a:t> nos céus; porque faz que o seu sol se levante sobre maus e bons e a chuva desça sobre justos e injustos.</a:t>
            </a:r>
          </a:p>
        </p:txBody>
      </p:sp>
      <p:sp>
        <p:nvSpPr>
          <p:cNvPr id="263" name="Mat.5"/>
          <p:cNvSpPr txBox="1"/>
          <p:nvPr/>
        </p:nvSpPr>
        <p:spPr>
          <a:xfrm>
            <a:off x="5367401" y="1790700"/>
            <a:ext cx="226999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Estarmos desligados de qualquer interesse pessoal e de nós mesmos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262888">
              <a:defRPr sz="7600"/>
            </a:lvl1pPr>
          </a:lstStyle>
          <a:p>
            <a:pPr/>
            <a:r>
              <a:t>Estarmos desligados de qualquer interesse pessoal e de nós mesmos.</a:t>
            </a:r>
          </a:p>
        </p:txBody>
      </p:sp>
      <p:sp>
        <p:nvSpPr>
          <p:cNvPr id="266" name="O segredo: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                     O segredo:</a:t>
            </a:r>
          </a:p>
        </p:txBody>
      </p:sp>
      <p:pic>
        <p:nvPicPr>
          <p:cNvPr id="267" name="cross22.jpg" descr="cross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2919" y="711200"/>
            <a:ext cx="5338963" cy="4004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&quot;Enquanto um homem viver para sí mesmo mostrar-se-á excessivamente sensível, vigilante e invejoso. Tal homem estará por demais vinculado aos outros.&quot;"/>
          <p:cNvSpPr txBox="1"/>
          <p:nvPr>
            <p:ph type="body" sz="half" idx="1"/>
          </p:nvPr>
        </p:nvSpPr>
        <p:spPr>
          <a:xfrm>
            <a:off x="889000" y="2768599"/>
            <a:ext cx="11226800" cy="4017266"/>
          </a:xfrm>
          <a:prstGeom prst="rect">
            <a:avLst/>
          </a:prstGeom>
        </p:spPr>
        <p:txBody>
          <a:bodyPr/>
          <a:lstStyle>
            <a:lvl1pPr defTabSz="572516">
              <a:defRPr sz="6076"/>
            </a:lvl1pPr>
          </a:lstStyle>
          <a:p>
            <a:pPr/>
            <a:r>
              <a:t>"Enquanto um homem viver para sí mesmo mostrar-se-á excessivamente sensível, vigilante e invejoso. Tal homem estará por demais vinculado aos outros."</a:t>
            </a:r>
          </a:p>
        </p:txBody>
      </p:sp>
      <p:sp>
        <p:nvSpPr>
          <p:cNvPr id="270" name="Martyn Lloyd-Jones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578358">
              <a:spcBef>
                <a:spcPts val="0"/>
              </a:spcBef>
              <a:defRPr cap="none" sz="5940">
                <a:solidFill>
                  <a:srgbClr val="838787"/>
                </a:solidFill>
                <a:latin typeface="DIN Condensed"/>
                <a:ea typeface="DIN Condensed"/>
                <a:cs typeface="DIN Condensed"/>
                <a:sym typeface="DIN Condensed"/>
              </a:defRPr>
            </a:lvl1pPr>
          </a:lstStyle>
          <a:p>
            <a:pPr/>
            <a:r>
              <a:t>Martyn Lloyd-Jones</a:t>
            </a:r>
          </a:p>
        </p:txBody>
      </p:sp>
      <p:sp>
        <p:nvSpPr>
          <p:cNvPr id="271" name="O segredo:"/>
          <p:cNvSpPr txBox="1"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57200">
              <a:spcBef>
                <a:spcPts val="0"/>
              </a:spcBef>
              <a:defRPr spc="100" sz="2400">
                <a:solidFill>
                  <a:srgbClr val="838787"/>
                </a:solidFill>
              </a:defRPr>
            </a:lvl1pPr>
          </a:lstStyle>
          <a:p>
            <a:pPr/>
            <a:r>
              <a:t>O segredo: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 Contraste:"/>
          <p:cNvSpPr txBox="1"/>
          <p:nvPr>
            <p:ph type="title" idx="4294967295"/>
          </p:nvPr>
        </p:nvSpPr>
        <p:spPr>
          <a:xfrm>
            <a:off x="2561132" y="190500"/>
            <a:ext cx="7882536" cy="2705100"/>
          </a:xfrm>
          <a:prstGeom prst="rect">
            <a:avLst/>
          </a:prstGeom>
        </p:spPr>
        <p:txBody>
          <a:bodyPr/>
          <a:lstStyle>
            <a:lvl1pPr defTabSz="479044">
              <a:defRPr sz="13900"/>
            </a:lvl1pPr>
          </a:lstStyle>
          <a:p>
            <a:pPr/>
            <a:r>
              <a:t>O Contraste:</a:t>
            </a:r>
          </a:p>
        </p:txBody>
      </p:sp>
      <p:pic>
        <p:nvPicPr>
          <p:cNvPr id="178" name="heaven-1449396.jpg" descr="heaven-14493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4591" y="1900033"/>
            <a:ext cx="6498982" cy="330781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O Que Deus Diz?"/>
          <p:cNvSpPr txBox="1"/>
          <p:nvPr/>
        </p:nvSpPr>
        <p:spPr>
          <a:xfrm>
            <a:off x="142238" y="5461000"/>
            <a:ext cx="535432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 Que Deus Diz?</a:t>
            </a:r>
          </a:p>
        </p:txBody>
      </p:sp>
      <p:sp>
        <p:nvSpPr>
          <p:cNvPr id="180" name="X"/>
          <p:cNvSpPr txBox="1"/>
          <p:nvPr/>
        </p:nvSpPr>
        <p:spPr>
          <a:xfrm>
            <a:off x="6136830" y="2296641"/>
            <a:ext cx="1355306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3900">
                <a:solidFill>
                  <a:schemeClr val="accent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ou governado por outras pessoas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pPr/>
            <a:r>
              <a:t>Sou governado por outras pessoas?</a:t>
            </a:r>
          </a:p>
        </p:txBody>
      </p:sp>
      <p:sp>
        <p:nvSpPr>
          <p:cNvPr id="274" name="Auto exame: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 exame: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eu espírito se agita quando vejo alguma pessoa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9500"/>
            </a:lvl1pPr>
          </a:lstStyle>
          <a:p>
            <a:pPr/>
            <a:r>
              <a:t>Meu espírito se agita quando vejo alguma pessoa?</a:t>
            </a:r>
          </a:p>
        </p:txBody>
      </p:sp>
      <p:sp>
        <p:nvSpPr>
          <p:cNvPr id="277" name="A pergunta: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pergunta: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Bolsonaro-x-Haddad-quais-são-as-propostas-para-a-educação-brasileira.jpg" descr="Bolsonaro-x-Haddad-quais-são-as-propostas-para-a-educação-brasileir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5916"/>
            <a:ext cx="13004800" cy="7321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Uma nova vid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Uma nova vida</a:t>
            </a:r>
          </a:p>
        </p:txBody>
      </p:sp>
      <p:sp>
        <p:nvSpPr>
          <p:cNvPr id="282" name="O princípio do amor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2">
              <a:spcBef>
                <a:spcPts val="1500"/>
              </a:spcBef>
              <a:defRPr sz="4800"/>
            </a:lvl1pPr>
          </a:lstStyle>
          <a:p>
            <a:pPr/>
            <a:r>
              <a:t>O princípio do amor:</a:t>
            </a:r>
          </a:p>
        </p:txBody>
      </p:sp>
      <p:sp>
        <p:nvSpPr>
          <p:cNvPr id="283" name="Ver as pessoas sob um novo ângulo.…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Ver as pessoas sob um novo ângulo.</a:t>
            </a:r>
          </a:p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Não devo aborrecer ou odiar mas buscar salvá-las demonstrando-lhes o amor de Deus de maneira prática.</a:t>
            </a:r>
          </a:p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Isso quer dizer buscar o mais legítimo bem estar delas.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Uma nova atitud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Uma nova atitude</a:t>
            </a:r>
          </a:p>
        </p:txBody>
      </p:sp>
      <p:sp>
        <p:nvSpPr>
          <p:cNvPr id="286" name="Cuidado com a motivação errada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Cuidado com a motivação errada!</a:t>
            </a:r>
          </a:p>
        </p:txBody>
      </p:sp>
      <p:sp>
        <p:nvSpPr>
          <p:cNvPr id="287" name="Agir para o bem das pessoas para que elas se tornem nossas amigas.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Agir para o bem das pessoas para que elas se tornem nossas amigas.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Uma nova atitud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Uma nova atitude</a:t>
            </a:r>
          </a:p>
        </p:txBody>
      </p:sp>
      <p:sp>
        <p:nvSpPr>
          <p:cNvPr id="290" name="Cuidado com a motivação errada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Cuidado com a motivação errada!</a:t>
            </a:r>
          </a:p>
        </p:txBody>
      </p:sp>
      <p:sp>
        <p:nvSpPr>
          <p:cNvPr id="291" name="Agir para o bem das pessoas para que elas se tornem nossas amigas.…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Agir para o bem das pessoas para que elas se tornem nossas amigas.</a:t>
            </a:r>
          </a:p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Paradigma: “Se você for bom com as pessoas elas serão boas com você.”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Uma nova atitud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Uma nova atitude</a:t>
            </a:r>
          </a:p>
        </p:txBody>
      </p:sp>
      <p:sp>
        <p:nvSpPr>
          <p:cNvPr id="294" name="Cuidado com a motivação errada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>
                <a:solidFill>
                  <a:schemeClr val="accent5"/>
                </a:solidFill>
              </a:defRPr>
            </a:lvl1pPr>
          </a:lstStyle>
          <a:p>
            <a:pPr/>
            <a:r>
              <a:t>Cuidado com a motivação errada!</a:t>
            </a:r>
          </a:p>
        </p:txBody>
      </p:sp>
      <p:sp>
        <p:nvSpPr>
          <p:cNvPr id="295" name="Agir para o bem das pessoas para que elas se tornem nossas amigas.…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Agir para o bem das pessoas para que elas se tornem nossas amigas.</a:t>
            </a:r>
          </a:p>
          <a:p>
            <a: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45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Paradigma: “Se você for bom com as pessoas elas serão boas com você.”</a:t>
            </a:r>
          </a:p>
        </p:txBody>
      </p:sp>
      <p:sp>
        <p:nvSpPr>
          <p:cNvPr id="296" name="ISSO NÃO FUNCIONA!"/>
          <p:cNvSpPr txBox="1"/>
          <p:nvPr/>
        </p:nvSpPr>
        <p:spPr>
          <a:xfrm>
            <a:off x="2867354" y="7124700"/>
            <a:ext cx="727009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100">
                <a:solidFill>
                  <a:schemeClr val="accent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ISSO NÃO FUNCIONA!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OMO MANIFESTAR ESTE AMOR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pPr/>
            <a:r>
              <a:t>COMO MANIFESTAR ESTE AMOR?</a:t>
            </a:r>
          </a:p>
        </p:txBody>
      </p:sp>
      <p:sp>
        <p:nvSpPr>
          <p:cNvPr id="299" name="NA PRÁTICA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 PRÁTICA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&quot;bendizei os que vos maldizem&quot;"/>
          <p:cNvSpPr txBox="1"/>
          <p:nvPr/>
        </p:nvSpPr>
        <p:spPr>
          <a:xfrm>
            <a:off x="366438" y="4336084"/>
            <a:ext cx="12129898" cy="108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66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"bendizei os que vos maldizem"</a:t>
            </a:r>
          </a:p>
        </p:txBody>
      </p:sp>
      <p:sp>
        <p:nvSpPr>
          <p:cNvPr id="302" name="1"/>
          <p:cNvSpPr txBox="1"/>
          <p:nvPr/>
        </p:nvSpPr>
        <p:spPr>
          <a:xfrm>
            <a:off x="5866853" y="1530350"/>
            <a:ext cx="1271093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100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03" name="MAT. 5:44"/>
          <p:cNvSpPr txBox="1"/>
          <p:nvPr/>
        </p:nvSpPr>
        <p:spPr>
          <a:xfrm>
            <a:off x="4915325" y="5899150"/>
            <a:ext cx="317415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 5:44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“fazei bem aos que vos odeiam”"/>
          <p:cNvSpPr txBox="1"/>
          <p:nvPr/>
        </p:nvSpPr>
        <p:spPr>
          <a:xfrm>
            <a:off x="366439" y="4336084"/>
            <a:ext cx="12254789" cy="108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66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“fazei bem aos que vos odeiam”</a:t>
            </a:r>
          </a:p>
        </p:txBody>
      </p:sp>
      <p:sp>
        <p:nvSpPr>
          <p:cNvPr id="306" name="2"/>
          <p:cNvSpPr txBox="1"/>
          <p:nvPr/>
        </p:nvSpPr>
        <p:spPr>
          <a:xfrm>
            <a:off x="5866853" y="1530350"/>
            <a:ext cx="1271093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100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07" name="MAT. 5:44"/>
          <p:cNvSpPr txBox="1"/>
          <p:nvPr/>
        </p:nvSpPr>
        <p:spPr>
          <a:xfrm>
            <a:off x="4915325" y="5899150"/>
            <a:ext cx="317415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 5:44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 Contraste:"/>
          <p:cNvSpPr txBox="1"/>
          <p:nvPr>
            <p:ph type="title" idx="4294967295"/>
          </p:nvPr>
        </p:nvSpPr>
        <p:spPr>
          <a:xfrm>
            <a:off x="2561132" y="190500"/>
            <a:ext cx="7882536" cy="2705100"/>
          </a:xfrm>
          <a:prstGeom prst="rect">
            <a:avLst/>
          </a:prstGeom>
        </p:spPr>
        <p:txBody>
          <a:bodyPr/>
          <a:lstStyle>
            <a:lvl1pPr defTabSz="479044">
              <a:defRPr sz="13900"/>
            </a:lvl1pPr>
          </a:lstStyle>
          <a:p>
            <a:pPr/>
            <a:r>
              <a:t>O Contraste:</a:t>
            </a:r>
          </a:p>
        </p:txBody>
      </p:sp>
      <p:pic>
        <p:nvPicPr>
          <p:cNvPr id="183" name="heaven-1449396.jpg" descr="heaven-14493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74591" y="1900033"/>
            <a:ext cx="6498982" cy="330781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O Que Deus Diz?"/>
          <p:cNvSpPr txBox="1"/>
          <p:nvPr/>
        </p:nvSpPr>
        <p:spPr>
          <a:xfrm>
            <a:off x="142238" y="5461000"/>
            <a:ext cx="535432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000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 Que Deus Diz?</a:t>
            </a:r>
          </a:p>
        </p:txBody>
      </p:sp>
      <p:pic>
        <p:nvPicPr>
          <p:cNvPr id="185" name="Man with megaphone.jpg" descr="Man with megaphon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3474" y="1900033"/>
            <a:ext cx="4961725" cy="330781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O Que os homens dizem que Deus Diz?"/>
          <p:cNvSpPr txBox="1"/>
          <p:nvPr/>
        </p:nvSpPr>
        <p:spPr>
          <a:xfrm>
            <a:off x="8151175" y="5524500"/>
            <a:ext cx="5354323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000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 Que os homens dizem que Deus Diz?</a:t>
            </a:r>
          </a:p>
        </p:txBody>
      </p:sp>
      <p:sp>
        <p:nvSpPr>
          <p:cNvPr id="187" name="X"/>
          <p:cNvSpPr txBox="1"/>
          <p:nvPr/>
        </p:nvSpPr>
        <p:spPr>
          <a:xfrm>
            <a:off x="6181280" y="2296641"/>
            <a:ext cx="1355306" cy="251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3900">
                <a:solidFill>
                  <a:schemeClr val="accent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“orai pelos que vos maltratam e vos perseguem”"/>
          <p:cNvSpPr txBox="1"/>
          <p:nvPr/>
        </p:nvSpPr>
        <p:spPr>
          <a:xfrm>
            <a:off x="366439" y="3834434"/>
            <a:ext cx="12255628" cy="208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66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“orai pelos que vos maltratam e vos perseguem”</a:t>
            </a:r>
          </a:p>
        </p:txBody>
      </p:sp>
      <p:sp>
        <p:nvSpPr>
          <p:cNvPr id="310" name="3"/>
          <p:cNvSpPr txBox="1"/>
          <p:nvPr/>
        </p:nvSpPr>
        <p:spPr>
          <a:xfrm>
            <a:off x="5866853" y="1530350"/>
            <a:ext cx="1271093" cy="255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100">
                <a:solidFill>
                  <a:srgbClr val="83878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11" name="MAT. 5:44"/>
          <p:cNvSpPr txBox="1"/>
          <p:nvPr/>
        </p:nvSpPr>
        <p:spPr>
          <a:xfrm>
            <a:off x="4915325" y="5899150"/>
            <a:ext cx="3174150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9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 5:44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servação importa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Observação importante</a:t>
            </a:r>
          </a:p>
        </p:txBody>
      </p:sp>
      <p:sp>
        <p:nvSpPr>
          <p:cNvPr id="314" name="Fomos chamados para AMAR as pessoas e não para GOSTARMOS delas.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 anchor="t"/>
          <a:lstStyle>
            <a:lvl1pPr marL="444500" indent="-444500" defTabSz="5842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pc="0" sz="34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Fomos chamados para AMAR as pessoas e não para GOSTARMOS delas.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Observação importa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Observação importante</a:t>
            </a:r>
          </a:p>
        </p:txBody>
      </p:sp>
      <p:sp>
        <p:nvSpPr>
          <p:cNvPr id="317" name="Fomos chamados para AMAR as pessoas e não para GOSTARMOS delas.…"/>
          <p:cNvSpPr txBox="1"/>
          <p:nvPr>
            <p:ph type="body" idx="1"/>
          </p:nvPr>
        </p:nvSpPr>
        <p:spPr>
          <a:xfrm>
            <a:off x="406400" y="2749550"/>
            <a:ext cx="121920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 defTabSz="5842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pc="0" sz="3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Fomos chamados para AMAR as pessoas e não para GOSTARMOS delas.</a:t>
            </a:r>
          </a:p>
          <a:p>
            <a:pPr marL="444500" indent="-444500" defTabSz="5842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pc="0" sz="3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Isso quer dizer que devemos orar pelas pessoas ainda que não gostemos delas.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bservação importan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Observação importante</a:t>
            </a:r>
          </a:p>
        </p:txBody>
      </p:sp>
      <p:sp>
        <p:nvSpPr>
          <p:cNvPr id="320" name="Fomos chamados para AMAR as pessoas e não para GOSTARMOS delas.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</p:spPr>
        <p:txBody>
          <a:bodyPr anchor="t"/>
          <a:lstStyle/>
          <a:p>
            <a:pPr marL="444500" indent="-444500" defTabSz="5842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pc="0" sz="3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Fomos chamados para AMAR as pessoas e não para GOSTARMOS delas.</a:t>
            </a:r>
          </a:p>
          <a:p>
            <a:pPr marL="444500" indent="-444500" defTabSz="5842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pc="0" sz="3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Isso quer dizer que devemos orar pelas pessoas ainda que não gostemos delas.</a:t>
            </a:r>
          </a:p>
          <a:p>
            <a:pPr marL="444500" indent="-444500" defTabSz="584200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pc="0" sz="3400"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Lembre-se de Jesus: “…Pai, perdoa-lhes, porque não sabem o que fazem…” Luc.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23:34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26 “O que está escrito na Lei?”, respondeu Jesus. “Como você a lê?”"/>
          <p:cNvSpPr txBox="1"/>
          <p:nvPr/>
        </p:nvSpPr>
        <p:spPr>
          <a:xfrm>
            <a:off x="536600" y="3983380"/>
            <a:ext cx="11931600" cy="17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b="1" sz="5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26 </a:t>
            </a:r>
            <a:r>
              <a:rPr b="0">
                <a:latin typeface="+mn-lt"/>
                <a:ea typeface="+mn-ea"/>
                <a:cs typeface="+mn-cs"/>
                <a:sym typeface="Helvetica Neue"/>
              </a:rPr>
              <a:t>“O que está escrito na Lei?”, respondeu Jesus. “Como você a lê?”</a:t>
            </a:r>
          </a:p>
        </p:txBody>
      </p:sp>
      <p:sp>
        <p:nvSpPr>
          <p:cNvPr id="190" name="LUC.10:"/>
          <p:cNvSpPr txBox="1"/>
          <p:nvPr/>
        </p:nvSpPr>
        <p:spPr>
          <a:xfrm>
            <a:off x="4508879" y="1777999"/>
            <a:ext cx="398703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9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LUC.10: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mai os vossos inimigo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Amai os vossos inimigos</a:t>
            </a:r>
          </a:p>
        </p:txBody>
      </p:sp>
      <p:sp>
        <p:nvSpPr>
          <p:cNvPr id="193" name="Na cultura judaica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Na cultura judaica:</a:t>
            </a:r>
          </a:p>
        </p:txBody>
      </p:sp>
      <p:sp>
        <p:nvSpPr>
          <p:cNvPr id="194" name="A interpretação da lei pelos mestres da lei valia mais que a própria lei."/>
          <p:cNvSpPr txBox="1"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444498" indent="-444498">
              <a:lnSpc>
                <a:spcPct val="100000"/>
              </a:lnSpc>
              <a:spcBef>
                <a:spcPts val="2800"/>
              </a:spcBef>
              <a:buClr>
                <a:schemeClr val="accent1"/>
              </a:buClr>
              <a:buSzPct val="104999"/>
              <a:buFont typeface="Avenir Next"/>
              <a:buChar char="▸"/>
              <a:defRPr cap="none" sz="3800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 interpretação da lei pelos mestres da lei valia mais que a própria lei.</a:t>
            </a:r>
          </a:p>
        </p:txBody>
      </p:sp>
      <p:pic>
        <p:nvPicPr>
          <p:cNvPr id="195" name="Reb_Moshe_Feinstein.jpg" descr="Reb_Moshe_Feinste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2436" y="4838732"/>
            <a:ext cx="4183928" cy="3430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&quot;E dizia-lhes: Bem invalidais o mandamento de Deus para guardardes a vossa tradição.&quot;"/>
          <p:cNvSpPr txBox="1"/>
          <p:nvPr/>
        </p:nvSpPr>
        <p:spPr>
          <a:xfrm>
            <a:off x="1857588" y="3673159"/>
            <a:ext cx="9289624" cy="2407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b="1" sz="50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"E dizia-lhes: Bem invalidais o mandamento de Deus para guardardes a vossa tradição."</a:t>
            </a:r>
          </a:p>
        </p:txBody>
      </p:sp>
      <p:sp>
        <p:nvSpPr>
          <p:cNvPr id="198" name="Mc.7:9"/>
          <p:cNvSpPr txBox="1"/>
          <p:nvPr/>
        </p:nvSpPr>
        <p:spPr>
          <a:xfrm>
            <a:off x="5178183" y="1911350"/>
            <a:ext cx="264843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9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Mc.7:9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Ouvistes que foi dito: Amarás o teu próximo e aborrecerás o teu inimigo."/>
          <p:cNvSpPr txBox="1"/>
          <p:nvPr/>
        </p:nvSpPr>
        <p:spPr>
          <a:xfrm>
            <a:off x="1846729" y="3673016"/>
            <a:ext cx="9311341" cy="240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Ouvistes que foi dito: Amarás o teu próximo e aborrecerás o teu inimigo.</a:t>
            </a:r>
          </a:p>
        </p:txBody>
      </p:sp>
      <p:sp>
        <p:nvSpPr>
          <p:cNvPr id="201" name="Mat.5:43"/>
          <p:cNvSpPr txBox="1"/>
          <p:nvPr/>
        </p:nvSpPr>
        <p:spPr>
          <a:xfrm>
            <a:off x="4890039" y="2127250"/>
            <a:ext cx="322472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Mat.5:43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Ouvistes que foi dito: Amarás o teu próximo e aborrecerás o teu inimigo."/>
          <p:cNvSpPr txBox="1"/>
          <p:nvPr/>
        </p:nvSpPr>
        <p:spPr>
          <a:xfrm>
            <a:off x="1846729" y="3673016"/>
            <a:ext cx="9311341" cy="240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51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Ouvistes que foi dito: Amarás o teu próximo e aborrecerás o teu inimigo.</a:t>
            </a:r>
          </a:p>
        </p:txBody>
      </p:sp>
      <p:sp>
        <p:nvSpPr>
          <p:cNvPr id="204" name="Mat.5:43"/>
          <p:cNvSpPr txBox="1"/>
          <p:nvPr/>
        </p:nvSpPr>
        <p:spPr>
          <a:xfrm>
            <a:off x="4890039" y="2127250"/>
            <a:ext cx="322472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Mat.5:43</a:t>
            </a:r>
          </a:p>
        </p:txBody>
      </p:sp>
      <p:sp>
        <p:nvSpPr>
          <p:cNvPr id="205" name="Isso foi dito por quem?"/>
          <p:cNvSpPr txBox="1"/>
          <p:nvPr/>
        </p:nvSpPr>
        <p:spPr>
          <a:xfrm>
            <a:off x="2474619" y="6845300"/>
            <a:ext cx="805556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600">
                <a:solidFill>
                  <a:schemeClr val="accent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Isso foi dito por quem?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222222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DIN Condensed"/>
            <a:ea typeface="DIN Condensed"/>
            <a:cs typeface="DIN Condensed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