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hape 16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Image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1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2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3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2" name="Image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mage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xfrm>
            <a:off x="5892800" y="68961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1" name="Image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 capa, a túnica e a segunda milha            mat.5:38-4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pPr/>
            <a:r>
              <a:t>A capa, a túnica e a segunda milha            mat.5:38-42</a:t>
            </a:r>
          </a:p>
        </p:txBody>
      </p:sp>
      <p:sp>
        <p:nvSpPr>
          <p:cNvPr id="166" name="O sermão do mont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 sermão do monte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Medindo nossas açõ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Medindo nossas ações</a:t>
            </a:r>
          </a:p>
        </p:txBody>
      </p:sp>
      <p:sp>
        <p:nvSpPr>
          <p:cNvPr id="197" name="Só podemos responder a esta pergunta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/>
            <a:r>
              <a:t>Só podemos responder a esta pergunta</a:t>
            </a:r>
          </a:p>
        </p:txBody>
      </p:sp>
      <p:pic>
        <p:nvPicPr>
          <p:cNvPr id="198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99355" y="-179882"/>
            <a:ext cx="6705601" cy="101133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arte 1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Parte 1</a:t>
            </a:r>
          </a:p>
        </p:txBody>
      </p:sp>
      <p:pic>
        <p:nvPicPr>
          <p:cNvPr id="201" name="Unknown.jpeg" descr="Unknown.jpe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28697" t="0" r="28697" b="0"/>
          <a:stretch>
            <a:fillRect/>
          </a:stretch>
        </p:blipFill>
        <p:spPr>
          <a:xfrm>
            <a:off x="8205796" y="1536700"/>
            <a:ext cx="3008304" cy="4275691"/>
          </a:xfrm>
          <a:prstGeom prst="rect">
            <a:avLst/>
          </a:prstGeom>
        </p:spPr>
      </p:pic>
      <p:sp>
        <p:nvSpPr>
          <p:cNvPr id="202" name="1- Oferecendo a outra face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1- Oferecendo a outra face.</a:t>
            </a:r>
          </a:p>
        </p:txBody>
      </p:sp>
      <p:sp>
        <p:nvSpPr>
          <p:cNvPr id="203" name="Mas eu lhes digo: Não resistam ao perverso. Se alguém o ferir na face direita, ofereça-lhe também a outra.  Mat.5:39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300"/>
            </a:pPr>
            <a:r>
              <a:t>Mas eu lhes digo: Não resistam ao perverso. Se alguém o ferir na face direita, ofereça-lhe também a outra. 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Mat.5:39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&quot;Precisamos nos desfazer do espírito de retaliação, do desejo de nos defendermos e tirarmos vingança a respeito de qualquer ofensa ou dano que nos tiverem feito.&quot;"/>
          <p:cNvSpPr txBox="1"/>
          <p:nvPr>
            <p:ph type="body" idx="13"/>
          </p:nvPr>
        </p:nvSpPr>
        <p:spPr>
          <a:xfrm>
            <a:off x="889000" y="2908300"/>
            <a:ext cx="11226800" cy="4017265"/>
          </a:xfrm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"Precisamos nos desfazer do espírito de retaliação, do desejo de nos defendermos e tirarmos vingança a respeito de qualquer ofensa ou dano que nos tiverem feito."</a:t>
            </a:r>
          </a:p>
        </p:txBody>
      </p:sp>
      <p:sp>
        <p:nvSpPr>
          <p:cNvPr id="206" name="Martyn Lloyd-Jon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Martyn Lloyd-Jones</a:t>
            </a:r>
          </a:p>
        </p:txBody>
      </p:sp>
      <p:sp>
        <p:nvSpPr>
          <p:cNvPr id="207" name="Princípio: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Princípio: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36535835-heart-of-theart-of-the-tools-and-screw-nuts-on-a-dark-gray-background-in-black-and-white.pdf" descr="36535835-heart-of-theart-of-the-tools-and-screw-nuts-on-a-dark-gray-background-in-black-and-white.pdf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3602" t="0" r="13602" b="0"/>
          <a:stretch>
            <a:fillRect/>
          </a:stretch>
        </p:blipFill>
        <p:spPr>
          <a:xfrm>
            <a:off x="2489993" y="-4199512"/>
            <a:ext cx="8024863" cy="14266424"/>
          </a:xfrm>
          <a:prstGeom prst="rect">
            <a:avLst/>
          </a:prstGeom>
        </p:spPr>
      </p:pic>
      <p:sp>
        <p:nvSpPr>
          <p:cNvPr id="169" name="Ajustar a atitude de nosso coração"/>
          <p:cNvSpPr txBox="1"/>
          <p:nvPr>
            <p:ph type="title"/>
          </p:nvPr>
        </p:nvSpPr>
        <p:spPr>
          <a:xfrm>
            <a:off x="3429000" y="6953250"/>
            <a:ext cx="6705600" cy="2705100"/>
          </a:xfrm>
          <a:prstGeom prst="rect">
            <a:avLst/>
          </a:prstGeom>
        </p:spPr>
        <p:txBody>
          <a:bodyPr/>
          <a:lstStyle>
            <a:lvl1pPr defTabSz="286258">
              <a:defRPr sz="8330"/>
            </a:lvl1pPr>
          </a:lstStyle>
          <a:p>
            <a:pPr/>
            <a:r>
              <a:t>Ajustar a atitude de nosso coração</a:t>
            </a:r>
          </a:p>
        </p:txBody>
      </p:sp>
      <p:sp>
        <p:nvSpPr>
          <p:cNvPr id="170" name="Antes de partirmos"/>
          <p:cNvSpPr txBox="1"/>
          <p:nvPr>
            <p:ph type="body" sz="quarter" idx="1"/>
          </p:nvPr>
        </p:nvSpPr>
        <p:spPr>
          <a:xfrm>
            <a:off x="3429000" y="4718050"/>
            <a:ext cx="6705600" cy="1803400"/>
          </a:xfrm>
          <a:prstGeom prst="rect">
            <a:avLst/>
          </a:prstGeom>
        </p:spPr>
        <p:txBody>
          <a:bodyPr/>
          <a:lstStyle/>
          <a:p>
            <a:pPr/>
            <a:r>
              <a:t>Antes de partirmos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“Se você não confia na Bíblia o bastante para deixar que ela desafie e corrija sua forma de pensar, como você jamais poderia ter uma relacionamento pessoal com deus?”"/>
          <p:cNvSpPr txBox="1"/>
          <p:nvPr>
            <p:ph type="body" idx="13"/>
          </p:nvPr>
        </p:nvSpPr>
        <p:spPr>
          <a:xfrm>
            <a:off x="5892800" y="1536700"/>
            <a:ext cx="6705600" cy="5519928"/>
          </a:xfrm>
          <a:prstGeom prst="rect">
            <a:avLst/>
          </a:prstGeom>
        </p:spPr>
        <p:txBody>
          <a:bodyPr/>
          <a:lstStyle>
            <a:lvl1pPr>
              <a:defRPr sz="5300"/>
            </a:lvl1pPr>
          </a:lstStyle>
          <a:p>
            <a:pPr/>
            <a:r>
              <a:t>“Se você não confia na Bíblia o bastante para deixar que ela desafie e corrija sua forma de pensar, como você jamais poderia ter uma relacionamento pessoal com deus?”</a:t>
            </a:r>
          </a:p>
        </p:txBody>
      </p:sp>
      <p:pic>
        <p:nvPicPr>
          <p:cNvPr id="173" name="Image" descr="Image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21875" t="0" r="21875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4" name="Timothy Keller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Timothy Keller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ntrodução:         estabelecendo pilares"/>
          <p:cNvSpPr txBox="1"/>
          <p:nvPr>
            <p:ph type="body" idx="13"/>
          </p:nvPr>
        </p:nvSpPr>
        <p:spPr>
          <a:xfrm>
            <a:off x="5892800" y="2641600"/>
            <a:ext cx="6705600" cy="3689607"/>
          </a:xfrm>
          <a:prstGeom prst="rect">
            <a:avLst/>
          </a:prstGeom>
        </p:spPr>
        <p:txBody>
          <a:bodyPr/>
          <a:lstStyle/>
          <a:p>
            <a:pPr/>
            <a:r>
              <a:t>Introdução:         estabelecendo pilares</a:t>
            </a:r>
          </a:p>
        </p:txBody>
      </p:sp>
      <p:pic>
        <p:nvPicPr>
          <p:cNvPr id="177" name="Image" descr="Image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12451" t="0" r="12451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1)Regras X princípio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12920"/>
            </a:lvl1pPr>
          </a:lstStyle>
          <a:p>
            <a:pPr/>
            <a:r>
              <a:t>1)Regras X princípios</a:t>
            </a:r>
          </a:p>
        </p:txBody>
      </p:sp>
      <p:sp>
        <p:nvSpPr>
          <p:cNvPr id="180" name="Introdução: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trodução: Regras x princípios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 Regras x princípios</a:t>
            </a:r>
          </a:p>
        </p:txBody>
      </p:sp>
      <p:sp>
        <p:nvSpPr>
          <p:cNvPr id="183" name="Regras:"/>
          <p:cNvSpPr txBox="1"/>
          <p:nvPr>
            <p:ph type="title"/>
          </p:nvPr>
        </p:nvSpPr>
        <p:spPr>
          <a:xfrm>
            <a:off x="406400" y="1536700"/>
            <a:ext cx="12192000" cy="1250504"/>
          </a:xfrm>
          <a:prstGeom prst="rect">
            <a:avLst/>
          </a:prstGeom>
        </p:spPr>
        <p:txBody>
          <a:bodyPr/>
          <a:lstStyle>
            <a:lvl1pPr defTabSz="455675">
              <a:spcBef>
                <a:spcPts val="2100"/>
              </a:spcBef>
              <a:defRPr sz="8814"/>
            </a:lvl1pPr>
          </a:lstStyle>
          <a:p>
            <a:pPr/>
            <a:r>
              <a:t>Regras:</a:t>
            </a:r>
          </a:p>
        </p:txBody>
      </p:sp>
      <p:sp>
        <p:nvSpPr>
          <p:cNvPr id="184" name="Atuam no exterior.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 marL="262255" indent="-262255" defTabSz="344677">
              <a:spcBef>
                <a:spcPts val="1600"/>
              </a:spcBef>
              <a:defRPr sz="4424"/>
            </a:pPr>
            <a:r>
              <a:t>Atuam no exterior.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São incapazes de gerar transformação interior.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Religiosidade e Legalismo são parte do seu fruto.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Geram constante preocupação com os seus “Pormenores”.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Introdução: Regras x princípios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 Regras x princípios</a:t>
            </a:r>
          </a:p>
        </p:txBody>
      </p:sp>
      <p:sp>
        <p:nvSpPr>
          <p:cNvPr id="187" name="Princípios:"/>
          <p:cNvSpPr txBox="1"/>
          <p:nvPr>
            <p:ph type="title"/>
          </p:nvPr>
        </p:nvSpPr>
        <p:spPr>
          <a:xfrm>
            <a:off x="406400" y="1536700"/>
            <a:ext cx="12192000" cy="1250504"/>
          </a:xfrm>
          <a:prstGeom prst="rect">
            <a:avLst/>
          </a:prstGeom>
        </p:spPr>
        <p:txBody>
          <a:bodyPr/>
          <a:lstStyle>
            <a:lvl1pPr defTabSz="455675">
              <a:spcBef>
                <a:spcPts val="2100"/>
              </a:spcBef>
              <a:defRPr sz="8814"/>
            </a:lvl1pPr>
          </a:lstStyle>
          <a:p>
            <a:pPr/>
            <a:r>
              <a:t>Princípios:</a:t>
            </a:r>
          </a:p>
        </p:txBody>
      </p:sp>
      <p:sp>
        <p:nvSpPr>
          <p:cNvPr id="188" name="Não são respostas pronta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t>Não são respostas prontas.</a:t>
            </a:r>
          </a:p>
          <a:p>
            <a:pPr>
              <a:defRPr sz="5400"/>
            </a:pPr>
            <a:r>
              <a:t>Exigem reflexão e aplicação em cada situação específica.</a:t>
            </a:r>
          </a:p>
          <a:p>
            <a:pPr>
              <a:defRPr sz="5400"/>
            </a:pPr>
            <a:r>
              <a:t>Promovem transformação interior.</a:t>
            </a:r>
          </a:p>
          <a:p>
            <a:pPr>
              <a:defRPr sz="5400"/>
            </a:pPr>
            <a:r>
              <a:t>Ex. O homicídio e o adultério.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2) uma medida para testarmos a nossa fé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2) uma medida para testarmos a nossa fé</a:t>
            </a:r>
          </a:p>
        </p:txBody>
      </p:sp>
      <p:sp>
        <p:nvSpPr>
          <p:cNvPr id="191" name="Introdução: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Já morrí para o meu eu?"/>
          <p:cNvSpPr txBox="1"/>
          <p:nvPr>
            <p:ph type="title"/>
          </p:nvPr>
        </p:nvSpPr>
        <p:spPr>
          <a:xfrm>
            <a:off x="406400" y="6629400"/>
            <a:ext cx="12192000" cy="4521200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</a:lstStyle>
          <a:p>
            <a:pPr/>
            <a:r>
              <a:t>Já morrí para o meu eu?</a:t>
            </a:r>
          </a:p>
        </p:txBody>
      </p:sp>
      <p:pic>
        <p:nvPicPr>
          <p:cNvPr id="194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8201" y="1706165"/>
            <a:ext cx="7308398" cy="4092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