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2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/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1" name="Image"/>
          <p:cNvSpPr/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Image"/>
          <p:cNvSpPr/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llout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1" name="Type a quote here."/>
          <p:cNvSpPr txBox="1"/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22" name="Johnny Appleseed"/>
          <p:cNvSpPr txBox="1"/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23" name="Text"/>
          <p:cNvSpPr txBox="1"/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ype a quote here."/>
          <p:cNvSpPr txBox="1"/>
          <p:nvPr>
            <p:ph type="body" sz="quarter" idx="13"/>
          </p:nvPr>
        </p:nvSpPr>
        <p:spPr>
          <a:xfrm>
            <a:off x="5892800" y="2641600"/>
            <a:ext cx="6705600" cy="2501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9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32" name="Image"/>
          <p:cNvSpPr/>
          <p:nvPr>
            <p:ph type="pic" idx="14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3" name="Johnny Appleseed"/>
          <p:cNvSpPr txBox="1"/>
          <p:nvPr>
            <p:ph type="body" sz="quarter" idx="15"/>
          </p:nvPr>
        </p:nvSpPr>
        <p:spPr>
          <a:xfrm>
            <a:off x="5892800" y="7789333"/>
            <a:ext cx="6705600" cy="86360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457200">
              <a:spcBef>
                <a:spcPts val="0"/>
              </a:spcBef>
              <a:buClrTx/>
              <a:buSzTx/>
              <a:buFontTx/>
              <a:buNone/>
              <a:defRPr sz="60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>
            <p:ph type="body" sz="quarter" idx="14"/>
          </p:nvPr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12161859" y="4191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406400" y="4038600"/>
            <a:ext cx="12192000" cy="45212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Image"/>
          <p:cNvSpPr/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5892800" y="68961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2300"/>
              </a:spcBef>
              <a:buClrTx/>
              <a:buSzTx/>
              <a:buFontTx/>
              <a:buNone/>
              <a:defRPr cap="all" sz="54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"/>
          <p:cNvSpPr txBox="1"/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20"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1" name="Image"/>
          <p:cNvSpPr/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2" name="Title Text"/>
          <p:cNvSpPr txBox="1"/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/>
            </a:lvl1pPr>
            <a:lvl2pPr>
              <a:buClr>
                <a:schemeClr val="accent1"/>
              </a:buClr>
              <a:buChar char="▸"/>
              <a:defRPr sz="2800"/>
            </a:lvl2pPr>
            <a:lvl3pPr>
              <a:buClr>
                <a:schemeClr val="accent1"/>
              </a:buClr>
              <a:buChar char="▸"/>
              <a:defRPr sz="2800"/>
            </a:lvl3pPr>
            <a:lvl4pPr>
              <a:buClr>
                <a:schemeClr val="accent1"/>
              </a:buClr>
              <a:buChar char="▸"/>
              <a:defRPr sz="2800"/>
            </a:lvl4pPr>
            <a:lvl5pPr>
              <a:buClr>
                <a:schemeClr val="accent1"/>
              </a:buClr>
              <a:buChar char="▸"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60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34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tif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tif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5.tif"/><Relationship Id="rId4" Type="http://schemas.openxmlformats.org/officeDocument/2006/relationships/image" Target="../media/image4.tif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tif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5.tif"/><Relationship Id="rId4" Type="http://schemas.openxmlformats.org/officeDocument/2006/relationships/image" Target="../media/image4.tif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tif"/><Relationship Id="rId3" Type="http://schemas.openxmlformats.org/officeDocument/2006/relationships/image" Target="../media/image5.tif"/><Relationship Id="rId4" Type="http://schemas.openxmlformats.org/officeDocument/2006/relationships/image" Target="../media/image4.tif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"/><Relationship Id="rId3" Type="http://schemas.openxmlformats.org/officeDocument/2006/relationships/image" Target="../media/image4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tif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 capa, a túnica e a segunda milha            mat.5:38-4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z="6708"/>
            </a:lvl1pPr>
          </a:lstStyle>
          <a:p>
            <a:pPr/>
            <a:r>
              <a:t>A capa, a túnica e a segunda milha            mat.5:38-41</a:t>
            </a:r>
          </a:p>
        </p:txBody>
      </p:sp>
      <p:sp>
        <p:nvSpPr>
          <p:cNvPr id="166" name="O sermão do mont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sermão do monte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Roman_Cookware_400w.jpg" descr="Roman_Cookware_400w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2983" y="2813843"/>
            <a:ext cx="6277216" cy="4770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Roman_Firka.jpg" descr="Roman_Firk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34443" y="1314920"/>
            <a:ext cx="4481846" cy="7768531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Bagagem Romana"/>
          <p:cNvSpPr txBox="1"/>
          <p:nvPr/>
        </p:nvSpPr>
        <p:spPr>
          <a:xfrm>
            <a:off x="679405" y="1358899"/>
            <a:ext cx="6624372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800">
                <a:solidFill>
                  <a:schemeClr val="accent1">
                    <a:hueOff val="-84091"/>
                    <a:satOff val="15316"/>
                    <a:lumOff val="24313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Bagagem Romana</a:t>
            </a:r>
          </a:p>
        </p:txBody>
      </p:sp>
      <p:sp>
        <p:nvSpPr>
          <p:cNvPr id="210" name="45Kg"/>
          <p:cNvSpPr txBox="1"/>
          <p:nvPr/>
        </p:nvSpPr>
        <p:spPr>
          <a:xfrm>
            <a:off x="2529236" y="7632699"/>
            <a:ext cx="2851672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81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45Kg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 SOLDADO ROMANO TINHA A PRERROGATIVA LEGAL DE OBRIGAR QUALQUER cidadão a carregar sua bagagem pelo espaço de uma milha (1.5 Km)"/>
          <p:cNvSpPr txBox="1"/>
          <p:nvPr>
            <p:ph type="title"/>
          </p:nvPr>
        </p:nvSpPr>
        <p:spPr>
          <a:xfrm>
            <a:off x="564232" y="2405558"/>
            <a:ext cx="11876336" cy="4942484"/>
          </a:xfrm>
          <a:prstGeom prst="rect">
            <a:avLst/>
          </a:prstGeom>
        </p:spPr>
        <p:txBody>
          <a:bodyPr/>
          <a:lstStyle>
            <a:lvl1pPr defTabSz="262889">
              <a:defRPr sz="7650"/>
            </a:lvl1pPr>
          </a:lstStyle>
          <a:p>
            <a:pPr/>
            <a:r>
              <a:t>O SOLDADO ROMANO TINHA A PRERROGATIVA LEGAL DE OBRIGAR QUALQUER cidadão a carregar sua bagagem pelo espaço de uma milha (1.5 Km)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Esta passagem diz respeito ao ressentimento natural de um homem face às exigências que as autoridades governamentais costumam fazer."/>
          <p:cNvSpPr txBox="1"/>
          <p:nvPr>
            <p:ph type="body" idx="13"/>
          </p:nvPr>
        </p:nvSpPr>
        <p:spPr>
          <a:xfrm>
            <a:off x="1219200" y="2514599"/>
            <a:ext cx="11226800" cy="4546602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Esta passagem diz respeito ao ressentimento natural de um homem face às exigências que as autoridades governamentais costumam fazer.</a:t>
            </a:r>
          </a:p>
        </p:txBody>
      </p:sp>
      <p:sp>
        <p:nvSpPr>
          <p:cNvPr id="215" name="Martyn Lloyd-Jones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Martyn Lloyd-Jones</a:t>
            </a:r>
          </a:p>
        </p:txBody>
      </p:sp>
      <p:sp>
        <p:nvSpPr>
          <p:cNvPr id="216" name="Contextualizando: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Contextualizando: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“sim, essas leis foram decretadas pelo governo. Mas por qual motivo eu deveria obedecê-las? Como posso escapar desta obrigação?”"/>
          <p:cNvSpPr txBox="1"/>
          <p:nvPr>
            <p:ph type="title"/>
          </p:nvPr>
        </p:nvSpPr>
        <p:spPr>
          <a:xfrm>
            <a:off x="959246" y="2162175"/>
            <a:ext cx="11086308" cy="5429250"/>
          </a:xfrm>
          <a:prstGeom prst="rect">
            <a:avLst/>
          </a:prstGeom>
        </p:spPr>
        <p:txBody>
          <a:bodyPr/>
          <a:lstStyle>
            <a:lvl1pPr defTabSz="280415">
              <a:defRPr sz="8160"/>
            </a:lvl1pPr>
          </a:lstStyle>
          <a:p>
            <a:pPr/>
            <a:r>
              <a:t>“sim, essas leis foram decretadas pelo governo. Mas por qual motivo eu deveria obedecê-las? Como posso escapar desta obrigação?”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WhatsApp Image 2018-03-31 at 3.07.39 PM.jpeg" descr="WhatsApp Image 2018-03-31 at 3.07.39 PM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7879" y="1888287"/>
            <a:ext cx="8969042" cy="597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creen Shot 2018-03-29 at 5.11.46 PM.png" descr="Screen Shot 2018-03-29 at 5.11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9550" y="882650"/>
            <a:ext cx="4762500" cy="7988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Line"/>
          <p:cNvSpPr/>
          <p:nvPr/>
        </p:nvSpPr>
        <p:spPr>
          <a:xfrm flipV="1">
            <a:off x="4314527" y="6457751"/>
            <a:ext cx="1295897" cy="754312"/>
          </a:xfrm>
          <a:prstGeom prst="line">
            <a:avLst/>
          </a:prstGeom>
          <a:ln w="762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4" name="Line"/>
          <p:cNvSpPr/>
          <p:nvPr/>
        </p:nvSpPr>
        <p:spPr>
          <a:xfrm flipH="1" flipV="1">
            <a:off x="3414563" y="5115966"/>
            <a:ext cx="892474" cy="2109640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5" name="Line"/>
          <p:cNvSpPr/>
          <p:nvPr/>
        </p:nvSpPr>
        <p:spPr>
          <a:xfrm flipV="1">
            <a:off x="3411884" y="2585491"/>
            <a:ext cx="533699" cy="251589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6" name="Line"/>
          <p:cNvSpPr/>
          <p:nvPr/>
        </p:nvSpPr>
        <p:spPr>
          <a:xfrm flipH="1" flipV="1">
            <a:off x="3453010" y="1611510"/>
            <a:ext cx="451447" cy="988468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7" name="Line"/>
          <p:cNvSpPr/>
          <p:nvPr/>
        </p:nvSpPr>
        <p:spPr>
          <a:xfrm flipH="1" flipV="1">
            <a:off x="2476549" y="983803"/>
            <a:ext cx="1000053" cy="634479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8" name="Line"/>
          <p:cNvSpPr/>
          <p:nvPr/>
        </p:nvSpPr>
        <p:spPr>
          <a:xfrm flipV="1">
            <a:off x="1758205" y="968623"/>
            <a:ext cx="661989" cy="273051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29" name="Line"/>
          <p:cNvSpPr/>
          <p:nvPr/>
        </p:nvSpPr>
        <p:spPr>
          <a:xfrm flipH="1" flipV="1">
            <a:off x="1763315" y="1249610"/>
            <a:ext cx="651769" cy="1712269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0" name="Line"/>
          <p:cNvSpPr/>
          <p:nvPr/>
        </p:nvSpPr>
        <p:spPr>
          <a:xfrm flipV="1">
            <a:off x="1989236" y="2910582"/>
            <a:ext cx="393503" cy="2166095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1" name="Line"/>
          <p:cNvSpPr/>
          <p:nvPr/>
        </p:nvSpPr>
        <p:spPr>
          <a:xfrm>
            <a:off x="1989782" y="5092799"/>
            <a:ext cx="763638" cy="1487637"/>
          </a:xfrm>
          <a:prstGeom prst="line">
            <a:avLst/>
          </a:prstGeom>
          <a:ln w="762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2" name="Line"/>
          <p:cNvSpPr/>
          <p:nvPr/>
        </p:nvSpPr>
        <p:spPr>
          <a:xfrm flipH="1" flipV="1">
            <a:off x="4376119" y="7226471"/>
            <a:ext cx="138560" cy="378734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3" name="Line"/>
          <p:cNvSpPr/>
          <p:nvPr/>
        </p:nvSpPr>
        <p:spPr>
          <a:xfrm flipV="1">
            <a:off x="3509019" y="7581651"/>
            <a:ext cx="1013967" cy="654597"/>
          </a:xfrm>
          <a:prstGeom prst="line">
            <a:avLst/>
          </a:prstGeom>
          <a:ln w="762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4" name="Line"/>
          <p:cNvSpPr/>
          <p:nvPr/>
        </p:nvSpPr>
        <p:spPr>
          <a:xfrm flipH="1" flipV="1">
            <a:off x="2784350" y="6659226"/>
            <a:ext cx="778720" cy="1513224"/>
          </a:xfrm>
          <a:prstGeom prst="line">
            <a:avLst/>
          </a:prstGeom>
          <a:ln w="508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5" name="Line"/>
          <p:cNvSpPr/>
          <p:nvPr/>
        </p:nvSpPr>
        <p:spPr>
          <a:xfrm>
            <a:off x="7171780" y="4159250"/>
            <a:ext cx="670047" cy="0"/>
          </a:xfrm>
          <a:prstGeom prst="line">
            <a:avLst/>
          </a:pr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6" name="Line"/>
          <p:cNvSpPr/>
          <p:nvPr/>
        </p:nvSpPr>
        <p:spPr>
          <a:xfrm>
            <a:off x="7165972" y="2355850"/>
            <a:ext cx="670048" cy="0"/>
          </a:xfrm>
          <a:prstGeom prst="line">
            <a:avLst/>
          </a:prstGeom>
          <a:ln w="101600">
            <a:solidFill>
              <a:schemeClr val="accent5">
                <a:hueOff val="343847"/>
                <a:satOff val="6318"/>
                <a:lumOff val="8159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37" name="Trajeto de 100m"/>
          <p:cNvSpPr txBox="1"/>
          <p:nvPr/>
        </p:nvSpPr>
        <p:spPr>
          <a:xfrm>
            <a:off x="8048497" y="1930399"/>
            <a:ext cx="445688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3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Trajeto de 100m</a:t>
            </a:r>
          </a:p>
        </p:txBody>
      </p:sp>
      <p:sp>
        <p:nvSpPr>
          <p:cNvPr id="238" name="Trajeto de 600m"/>
          <p:cNvSpPr txBox="1"/>
          <p:nvPr/>
        </p:nvSpPr>
        <p:spPr>
          <a:xfrm>
            <a:off x="8048497" y="3733799"/>
            <a:ext cx="4456889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3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Trajeto de 600m</a:t>
            </a:r>
          </a:p>
        </p:txBody>
      </p:sp>
      <p:sp>
        <p:nvSpPr>
          <p:cNvPr id="239" name="Diferença: 500m"/>
          <p:cNvSpPr txBox="1"/>
          <p:nvPr/>
        </p:nvSpPr>
        <p:spPr>
          <a:xfrm>
            <a:off x="7165972" y="5379417"/>
            <a:ext cx="4968889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Diferença: 500m</a:t>
            </a:r>
          </a:p>
        </p:txBody>
      </p:sp>
      <p:sp>
        <p:nvSpPr>
          <p:cNvPr id="240" name="5 Minutos."/>
          <p:cNvSpPr txBox="1"/>
          <p:nvPr/>
        </p:nvSpPr>
        <p:spPr>
          <a:xfrm>
            <a:off x="7171780" y="6958638"/>
            <a:ext cx="3190126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>
                <a:solidFill>
                  <a:srgbClr val="FFFFFF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5 Minutos.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Unknown-5.jpeg" descr="Unknown-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3591" y="2727366"/>
            <a:ext cx="6897618" cy="4298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 ciclo da desonestidade"/>
          <p:cNvSpPr txBox="1"/>
          <p:nvPr>
            <p:ph type="title" idx="4294967295"/>
          </p:nvPr>
        </p:nvSpPr>
        <p:spPr>
          <a:xfrm>
            <a:off x="406400" y="660400"/>
            <a:ext cx="12192000" cy="1522810"/>
          </a:xfrm>
          <a:prstGeom prst="rect">
            <a:avLst/>
          </a:prstGeom>
        </p:spPr>
        <p:txBody>
          <a:bodyPr/>
          <a:lstStyle>
            <a:lvl1pPr defTabSz="373887">
              <a:spcBef>
                <a:spcPts val="0"/>
              </a:spcBef>
              <a:defRPr sz="10880"/>
            </a:lvl1pPr>
          </a:lstStyle>
          <a:p>
            <a:pPr/>
            <a:r>
              <a:t>O ciclo da desonestidade</a:t>
            </a:r>
          </a:p>
        </p:txBody>
      </p:sp>
      <p:pic>
        <p:nvPicPr>
          <p:cNvPr id="24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0400" y="2571750"/>
            <a:ext cx="7104000" cy="383058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Preço do Leite: $"/>
          <p:cNvSpPr txBox="1"/>
          <p:nvPr/>
        </p:nvSpPr>
        <p:spPr>
          <a:xfrm>
            <a:off x="2591435" y="6790878"/>
            <a:ext cx="782193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Preço do Leite: </a:t>
            </a:r>
            <a:r>
              <a:rPr>
                <a:solidFill>
                  <a:schemeClr val="accent5"/>
                </a:solidFill>
              </a:rPr>
              <a:t>$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sp>
        <p:nvSpPr>
          <p:cNvPr id="253" name="Empresário contrata funcionários para supervisionarem o povo"/>
          <p:cNvSpPr txBox="1"/>
          <p:nvPr>
            <p:ph type="title" idx="4294967295"/>
          </p:nvPr>
        </p:nvSpPr>
        <p:spPr>
          <a:xfrm>
            <a:off x="4883546" y="3736975"/>
            <a:ext cx="7209732" cy="2538363"/>
          </a:xfrm>
          <a:prstGeom prst="rect">
            <a:avLst/>
          </a:prstGeom>
        </p:spPr>
        <p:txBody>
          <a:bodyPr/>
          <a:lstStyle>
            <a:lvl1pPr defTabSz="268731">
              <a:spcBef>
                <a:spcPts val="0"/>
              </a:spcBef>
              <a:defRPr sz="6348"/>
            </a:lvl1pPr>
          </a:lstStyle>
          <a:p>
            <a:pPr/>
            <a:r>
              <a:t>Empresário contrata funcionários para supervisionarem o povo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Estabelecendo princípio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Estabelecendo princípios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sp>
        <p:nvSpPr>
          <p:cNvPr id="257" name="Empresário contrata funcionários para supervisionarem o povo"/>
          <p:cNvSpPr txBox="1"/>
          <p:nvPr>
            <p:ph type="title" idx="4294967295"/>
          </p:nvPr>
        </p:nvSpPr>
        <p:spPr>
          <a:xfrm>
            <a:off x="4883546" y="3736975"/>
            <a:ext cx="7209732" cy="2538363"/>
          </a:xfrm>
          <a:prstGeom prst="rect">
            <a:avLst/>
          </a:prstGeom>
        </p:spPr>
        <p:txBody>
          <a:bodyPr/>
          <a:lstStyle>
            <a:lvl1pPr defTabSz="268731">
              <a:spcBef>
                <a:spcPts val="0"/>
              </a:spcBef>
              <a:defRPr sz="6348"/>
            </a:lvl1pPr>
          </a:lstStyle>
          <a:p>
            <a:pPr/>
            <a:r>
              <a:t>Empresário contrata funcionários para supervisionarem o povo</a:t>
            </a:r>
          </a:p>
        </p:txBody>
      </p:sp>
      <p:sp>
        <p:nvSpPr>
          <p:cNvPr id="258" name="Preço do Leite: $$"/>
          <p:cNvSpPr txBox="1"/>
          <p:nvPr/>
        </p:nvSpPr>
        <p:spPr>
          <a:xfrm>
            <a:off x="2283777" y="7146478"/>
            <a:ext cx="8437246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75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Preço do Leite: </a:t>
            </a:r>
            <a:r>
              <a:rPr>
                <a:solidFill>
                  <a:schemeClr val="accent5"/>
                </a:solidFill>
              </a:rPr>
              <a:t>$$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sp>
        <p:nvSpPr>
          <p:cNvPr id="265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2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271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verno contrata funcionários para supervisionarem os…"/>
          <p:cNvSpPr txBox="1"/>
          <p:nvPr>
            <p:ph type="title" idx="4294967295"/>
          </p:nvPr>
        </p:nvSpPr>
        <p:spPr>
          <a:xfrm>
            <a:off x="1472158" y="4295775"/>
            <a:ext cx="10060484" cy="3674269"/>
          </a:xfrm>
          <a:prstGeom prst="rect">
            <a:avLst/>
          </a:prstGeom>
        </p:spPr>
        <p:txBody>
          <a:bodyPr/>
          <a:lstStyle/>
          <a:p>
            <a:pPr algn="ctr" defTabSz="297941">
              <a:spcBef>
                <a:spcPts val="0"/>
              </a:spcBef>
              <a:defRPr sz="7037"/>
            </a:pPr>
            <a:r>
              <a:t>Governo contrata funcionários para supervisionarem os</a:t>
            </a:r>
          </a:p>
          <a:p>
            <a:pPr algn="ctr" defTabSz="297941">
              <a:spcBef>
                <a:spcPts val="0"/>
              </a:spcBef>
              <a:defRPr sz="7037"/>
            </a:pPr>
            <a:r>
              <a:t>Empresários 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verno contrata funcionários para supervisionarem os…"/>
          <p:cNvSpPr txBox="1"/>
          <p:nvPr>
            <p:ph type="title" idx="4294967295"/>
          </p:nvPr>
        </p:nvSpPr>
        <p:spPr>
          <a:xfrm>
            <a:off x="1472158" y="4295775"/>
            <a:ext cx="10060484" cy="3674269"/>
          </a:xfrm>
          <a:prstGeom prst="rect">
            <a:avLst/>
          </a:prstGeom>
        </p:spPr>
        <p:txBody>
          <a:bodyPr/>
          <a:lstStyle/>
          <a:p>
            <a:pPr algn="ctr" defTabSz="297941">
              <a:spcBef>
                <a:spcPts val="0"/>
              </a:spcBef>
              <a:defRPr sz="7037"/>
            </a:pPr>
            <a:r>
              <a:t>Governo contrata funcionários para supervisionarem os</a:t>
            </a:r>
          </a:p>
          <a:p>
            <a:pPr algn="ctr" defTabSz="297941">
              <a:spcBef>
                <a:spcPts val="0"/>
              </a:spcBef>
              <a:defRPr sz="7037"/>
            </a:pPr>
            <a:r>
              <a:t>Empresários 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280" name="Preço do Leite: $$$"/>
          <p:cNvSpPr txBox="1"/>
          <p:nvPr/>
        </p:nvSpPr>
        <p:spPr>
          <a:xfrm>
            <a:off x="3108299" y="7451278"/>
            <a:ext cx="6788202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6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Preço do Leite: </a:t>
            </a:r>
            <a:r>
              <a:rPr>
                <a:solidFill>
                  <a:schemeClr val="accent5"/>
                </a:solidFill>
              </a:rPr>
              <a:t>$$$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2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286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292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293" name="Shape"/>
          <p:cNvSpPr/>
          <p:nvPr/>
        </p:nvSpPr>
        <p:spPr>
          <a:xfrm rot="2309636">
            <a:off x="8581392" y="1635135"/>
            <a:ext cx="2883794" cy="165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29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0871" y="3687981"/>
            <a:ext cx="3894507" cy="25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Governo Desonesto"/>
          <p:cNvSpPr txBox="1"/>
          <p:nvPr/>
        </p:nvSpPr>
        <p:spPr>
          <a:xfrm>
            <a:off x="8181842" y="6253450"/>
            <a:ext cx="45125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Governo Desonesto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01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302" name="Shape"/>
          <p:cNvSpPr/>
          <p:nvPr/>
        </p:nvSpPr>
        <p:spPr>
          <a:xfrm rot="2309636">
            <a:off x="8581392" y="1635135"/>
            <a:ext cx="2883794" cy="165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Além dos altíssimos impostos o empresário paga propinas aos fiscais e autoridades"/>
          <p:cNvSpPr txBox="1"/>
          <p:nvPr>
            <p:ph type="title" idx="4294967295"/>
          </p:nvPr>
        </p:nvSpPr>
        <p:spPr>
          <a:xfrm>
            <a:off x="336946" y="3868067"/>
            <a:ext cx="7721353" cy="2474170"/>
          </a:xfrm>
          <a:prstGeom prst="rect">
            <a:avLst/>
          </a:prstGeom>
        </p:spPr>
        <p:txBody>
          <a:bodyPr/>
          <a:lstStyle>
            <a:lvl1pPr algn="ctr" defTabSz="233679">
              <a:spcBef>
                <a:spcPts val="0"/>
              </a:spcBef>
              <a:defRPr sz="5800"/>
            </a:lvl1pPr>
          </a:lstStyle>
          <a:p>
            <a:pPr/>
            <a:r>
              <a:t>Além dos altíssimos impostos o empresário paga propinas aos fiscais e autoridades</a:t>
            </a:r>
          </a:p>
        </p:txBody>
      </p:sp>
      <p:pic>
        <p:nvPicPr>
          <p:cNvPr id="3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0871" y="3687981"/>
            <a:ext cx="3894507" cy="25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Governo Desonesto"/>
          <p:cNvSpPr txBox="1"/>
          <p:nvPr/>
        </p:nvSpPr>
        <p:spPr>
          <a:xfrm>
            <a:off x="8181842" y="6253450"/>
            <a:ext cx="45125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Governo Desonesto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visã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Revisão</a:t>
            </a:r>
          </a:p>
        </p:txBody>
      </p:sp>
      <p:sp>
        <p:nvSpPr>
          <p:cNvPr id="171" name="Princípios estabelecidos:"/>
          <p:cNvSpPr txBox="1"/>
          <p:nvPr>
            <p:ph type="title"/>
          </p:nvPr>
        </p:nvSpPr>
        <p:spPr>
          <a:xfrm>
            <a:off x="406400" y="1536700"/>
            <a:ext cx="12192000" cy="1246287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</a:lstStyle>
          <a:p>
            <a:pPr/>
            <a:r>
              <a:t>Princípios estabelecidos:</a:t>
            </a:r>
          </a:p>
        </p:txBody>
      </p:sp>
      <p:sp>
        <p:nvSpPr>
          <p:cNvPr id="172" name="1- Abrir mão do desejo de vingança e retaliação quando sou ofendido por alguém. (V.39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444499" indent="-444499">
              <a:defRPr sz="4600"/>
            </a:lvl1pPr>
          </a:lstStyle>
          <a:p>
            <a:pPr/>
            <a:r>
              <a:t>1- Abrir mão do desejo de vingança e retaliação quando sou ofendido por alguém. (V.39)</a:t>
            </a:r>
          </a:p>
        </p:txBody>
      </p:sp>
      <p:grpSp>
        <p:nvGrpSpPr>
          <p:cNvPr id="175" name="Unknown.jpeg"/>
          <p:cNvGrpSpPr/>
          <p:nvPr/>
        </p:nvGrpSpPr>
        <p:grpSpPr>
          <a:xfrm>
            <a:off x="3591475" y="5341887"/>
            <a:ext cx="5821850" cy="3686355"/>
            <a:chOff x="0" y="0"/>
            <a:chExt cx="5821848" cy="3686353"/>
          </a:xfrm>
        </p:grpSpPr>
        <p:pic>
          <p:nvPicPr>
            <p:cNvPr id="174" name="Unknown.jpeg" descr="Unknown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700" y="165100"/>
              <a:ext cx="5542449" cy="33561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3" name="Unknown.jpeg" descr="Unknown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821849" cy="36863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Além dos altíssimos impostos o empresário paga propinas aos fiscais e autoridades"/>
          <p:cNvSpPr txBox="1"/>
          <p:nvPr>
            <p:ph type="title" idx="4294967295"/>
          </p:nvPr>
        </p:nvSpPr>
        <p:spPr>
          <a:xfrm>
            <a:off x="336946" y="3868067"/>
            <a:ext cx="7721353" cy="2474170"/>
          </a:xfrm>
          <a:prstGeom prst="rect">
            <a:avLst/>
          </a:prstGeom>
        </p:spPr>
        <p:txBody>
          <a:bodyPr/>
          <a:lstStyle>
            <a:lvl1pPr algn="ctr" defTabSz="233679">
              <a:spcBef>
                <a:spcPts val="0"/>
              </a:spcBef>
              <a:defRPr sz="5800"/>
            </a:lvl1pPr>
          </a:lstStyle>
          <a:p>
            <a:pPr/>
            <a:r>
              <a:t>Além dos altíssimos impostos o empresário paga propinas aos fiscais e autoridades</a:t>
            </a:r>
          </a:p>
        </p:txBody>
      </p:sp>
      <p:pic>
        <p:nvPicPr>
          <p:cNvPr id="3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0871" y="3687981"/>
            <a:ext cx="3894507" cy="25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Governo Desonesto"/>
          <p:cNvSpPr txBox="1"/>
          <p:nvPr/>
        </p:nvSpPr>
        <p:spPr>
          <a:xfrm>
            <a:off x="8181842" y="6253450"/>
            <a:ext cx="45125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Governo Desonesto</a:t>
            </a:r>
          </a:p>
        </p:txBody>
      </p:sp>
      <p:sp>
        <p:nvSpPr>
          <p:cNvPr id="311" name="Preço do Leite: $$$$"/>
          <p:cNvSpPr txBox="1"/>
          <p:nvPr/>
        </p:nvSpPr>
        <p:spPr>
          <a:xfrm>
            <a:off x="2878582" y="7499350"/>
            <a:ext cx="7247637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6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Preço do Leite: </a:t>
            </a:r>
            <a:r>
              <a:rPr>
                <a:solidFill>
                  <a:schemeClr val="accent5"/>
                </a:solidFill>
              </a:rPr>
              <a:t>$$$$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3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0871" y="3687981"/>
            <a:ext cx="3894507" cy="25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Governo Desonesto"/>
          <p:cNvSpPr txBox="1"/>
          <p:nvPr/>
        </p:nvSpPr>
        <p:spPr>
          <a:xfrm>
            <a:off x="8181842" y="6253450"/>
            <a:ext cx="45125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Governo Desonesto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19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320" name="Shape"/>
          <p:cNvSpPr/>
          <p:nvPr/>
        </p:nvSpPr>
        <p:spPr>
          <a:xfrm rot="2309636">
            <a:off x="8581392" y="1635135"/>
            <a:ext cx="2883794" cy="165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21" name="Shape"/>
          <p:cNvSpPr/>
          <p:nvPr/>
        </p:nvSpPr>
        <p:spPr>
          <a:xfrm rot="10793866">
            <a:off x="5009987" y="4302135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33" y="3744783"/>
            <a:ext cx="4042917" cy="2264034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Povo Desonesto"/>
          <p:cNvSpPr txBox="1"/>
          <p:nvPr/>
        </p:nvSpPr>
        <p:spPr>
          <a:xfrm>
            <a:off x="444638" y="6013449"/>
            <a:ext cx="3894507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8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Povo Desonesto</a:t>
            </a:r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90871" y="3687981"/>
            <a:ext cx="3894507" cy="258222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Governo Desonesto"/>
          <p:cNvSpPr txBox="1"/>
          <p:nvPr/>
        </p:nvSpPr>
        <p:spPr>
          <a:xfrm>
            <a:off x="8181842" y="6253450"/>
            <a:ext cx="451256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6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Governo Desonesto</a:t>
            </a:r>
          </a:p>
        </p:txBody>
      </p:sp>
      <p:pic>
        <p:nvPicPr>
          <p:cNvPr id="3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80941" y="875109"/>
            <a:ext cx="4042918" cy="227160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"/>
          <p:cNvSpPr/>
          <p:nvPr/>
        </p:nvSpPr>
        <p:spPr>
          <a:xfrm rot="19854701">
            <a:off x="1571773" y="1466850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29" name="Empresário Desonesto"/>
          <p:cNvSpPr txBox="1"/>
          <p:nvPr/>
        </p:nvSpPr>
        <p:spPr>
          <a:xfrm>
            <a:off x="4223054" y="3105150"/>
            <a:ext cx="455869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Empresário Desonesto</a:t>
            </a:r>
          </a:p>
        </p:txBody>
      </p:sp>
      <p:sp>
        <p:nvSpPr>
          <p:cNvPr id="330" name="Shape"/>
          <p:cNvSpPr/>
          <p:nvPr/>
        </p:nvSpPr>
        <p:spPr>
          <a:xfrm rot="2309636">
            <a:off x="8581392" y="1635135"/>
            <a:ext cx="2883794" cy="1650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331" name="Pagamos $$$$ por leite aguado"/>
          <p:cNvSpPr txBox="1"/>
          <p:nvPr/>
        </p:nvSpPr>
        <p:spPr>
          <a:xfrm>
            <a:off x="922070" y="7681337"/>
            <a:ext cx="1116066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5600">
                <a:latin typeface="Avenir Next"/>
                <a:ea typeface="Avenir Next"/>
                <a:cs typeface="Avenir Next"/>
                <a:sym typeface="Avenir Next"/>
              </a:defRPr>
            </a:pPr>
            <a:r>
              <a:t>Pagamos </a:t>
            </a:r>
            <a:r>
              <a:rPr>
                <a:solidFill>
                  <a:schemeClr val="accent5"/>
                </a:solidFill>
              </a:rPr>
              <a:t>$$$$ </a:t>
            </a:r>
            <a:r>
              <a:rPr>
                <a:solidFill>
                  <a:schemeClr val="accent1"/>
                </a:solidFill>
              </a:rPr>
              <a:t>por leite aguado</a:t>
            </a:r>
          </a:p>
        </p:txBody>
      </p:sp>
      <p:sp>
        <p:nvSpPr>
          <p:cNvPr id="332" name="Shape"/>
          <p:cNvSpPr/>
          <p:nvPr/>
        </p:nvSpPr>
        <p:spPr>
          <a:xfrm rot="10793866">
            <a:off x="5009987" y="4302135"/>
            <a:ext cx="2883794" cy="1650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399" y="14127"/>
                </a:moveTo>
                <a:lnTo>
                  <a:pt x="15399" y="21600"/>
                </a:lnTo>
                <a:lnTo>
                  <a:pt x="21600" y="10800"/>
                </a:lnTo>
                <a:lnTo>
                  <a:pt x="15399" y="0"/>
                </a:lnTo>
                <a:lnTo>
                  <a:pt x="15399" y="7473"/>
                </a:lnTo>
                <a:lnTo>
                  <a:pt x="0" y="7473"/>
                </a:lnTo>
                <a:lnTo>
                  <a:pt x="91" y="14440"/>
                </a:lnTo>
                <a:lnTo>
                  <a:pt x="15399" y="14127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28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Image"/>
          <p:cNvGrpSpPr/>
          <p:nvPr/>
        </p:nvGrpSpPr>
        <p:grpSpPr>
          <a:xfrm>
            <a:off x="2511945" y="3439070"/>
            <a:ext cx="7980910" cy="4643046"/>
            <a:chOff x="0" y="0"/>
            <a:chExt cx="7980908" cy="4643044"/>
          </a:xfrm>
        </p:grpSpPr>
        <p:pic>
          <p:nvPicPr>
            <p:cNvPr id="335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700" y="165100"/>
              <a:ext cx="7701509" cy="43128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4" name="Image" descr="Imag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980909" cy="4643045"/>
            </a:xfrm>
            <a:prstGeom prst="rect">
              <a:avLst/>
            </a:prstGeom>
            <a:effectLst/>
          </p:spPr>
        </p:pic>
      </p:grpSp>
      <p:sp>
        <p:nvSpPr>
          <p:cNvPr id="337" name="Cuidado, perigo!"/>
          <p:cNvSpPr txBox="1"/>
          <p:nvPr>
            <p:ph type="title" idx="4294967295"/>
          </p:nvPr>
        </p:nvSpPr>
        <p:spPr>
          <a:xfrm>
            <a:off x="1576585" y="1574800"/>
            <a:ext cx="9851630" cy="1823542"/>
          </a:xfrm>
          <a:prstGeom prst="rect">
            <a:avLst/>
          </a:prstGeom>
        </p:spPr>
        <p:txBody>
          <a:bodyPr/>
          <a:lstStyle>
            <a:lvl1pPr defTabSz="467359">
              <a:spcBef>
                <a:spcPts val="0"/>
              </a:spcBef>
              <a:defRPr sz="13600"/>
            </a:lvl1pPr>
          </a:lstStyle>
          <a:p>
            <a:pPr/>
            <a:r>
              <a:t>Cuidado, perigo!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omo vencer esta tirani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Como vencer esta tirania?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images.jpeg" descr="images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1875" t="0" r="21875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42" name="1- modificando a atitude do meu coração"/>
          <p:cNvSpPr txBox="1"/>
          <p:nvPr>
            <p:ph type="title"/>
          </p:nvPr>
        </p:nvSpPr>
        <p:spPr>
          <a:xfrm>
            <a:off x="5803900" y="2483246"/>
            <a:ext cx="6705600" cy="4787108"/>
          </a:xfrm>
          <a:prstGeom prst="rect">
            <a:avLst/>
          </a:prstGeom>
        </p:spPr>
        <p:txBody>
          <a:bodyPr/>
          <a:lstStyle>
            <a:lvl1pPr defTabSz="338835">
              <a:defRPr sz="9860"/>
            </a:lvl1pPr>
          </a:lstStyle>
          <a:p>
            <a:pPr/>
            <a:r>
              <a:t>1- modificando a atitude do meu coração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11 Amados, insisto em que, como estrangeiros e peregrinos no mundo, vocês se abstenham dos desejos carnais que guerreiam contra a alma. 12 Vivam entre os pagãos de maneira exemplar para que, mesmo que eles os acusem de praticarem o mal, observem as boas obras que vocês praticam e glorifiquem a Deus no dia da sua intervenção.…"/>
          <p:cNvSpPr txBox="1"/>
          <p:nvPr/>
        </p:nvSpPr>
        <p:spPr>
          <a:xfrm>
            <a:off x="1036755" y="579091"/>
            <a:ext cx="10931290" cy="8303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spcBef>
                <a:spcPts val="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11 </a:t>
            </a:r>
            <a:r>
              <a:t>Amados, insisto em que, como estrangeiros e peregrinos no mundo, vocês se abstenham dos desejos carnais que guerreiam contra a alma.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12 </a:t>
            </a:r>
            <a:r>
              <a:t>Vivam entre os pagãos de maneira exemplar para que, mesmo que eles os acusem de praticarem o mal, observem as boas obras que vocês praticam e glorifiquem a Deus no dia da sua intervenção.</a:t>
            </a:r>
          </a:p>
          <a:p>
            <a:pPr algn="just" defTabSz="457200">
              <a:spcBef>
                <a:spcPts val="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13 </a:t>
            </a:r>
            <a:r>
              <a:t>Por causa do Senhor, sujeitem-se a toda autoridade constituída entre os homens; seja ao rei, como autoridade suprema,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14 </a:t>
            </a:r>
            <a:r>
              <a:t>seja aos governantes, como por ele enviados para punir os que praticam o mal e honrar os que praticam o bem. </a:t>
            </a:r>
            <a:r>
              <a:rPr b="1">
                <a:latin typeface="Arial"/>
                <a:ea typeface="Arial"/>
                <a:cs typeface="Arial"/>
                <a:sym typeface="Arial"/>
              </a:rPr>
              <a:t>15 </a:t>
            </a:r>
            <a:r>
              <a:t>Pois é da vontade de Deus que, praticando o bem, vocês silenciem a ignorância dos insensatos. </a:t>
            </a:r>
          </a:p>
          <a:p>
            <a:pPr algn="just" defTabSz="457200">
              <a:spcBef>
                <a:spcPts val="0"/>
              </a:spcBef>
              <a:defRPr b="1"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                         IPed.2:11-15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47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8" name="Fazer com espírito alegre e voluntário aquilo que me é impo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62889">
              <a:defRPr sz="7650"/>
            </a:lvl1pPr>
          </a:lstStyle>
          <a:p>
            <a:pPr/>
            <a:r>
              <a:t>Fazer com espírito alegre e voluntário aquilo que me é imposto</a:t>
            </a:r>
          </a:p>
        </p:txBody>
      </p:sp>
      <p:sp>
        <p:nvSpPr>
          <p:cNvPr id="349" name="Caminhar a segunda milh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Caminhar a segunda milha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Antes de tudo, recomendo que se façam súplicas, orações, intercessões e ações de graças por todos os homens; 2 pelos reis e por todos os que exercem autoridade, para que tenhamos uma vida tranqüila e pacífica, com toda a piedade e dignidade. 3 Isso é bom e agradável perante Deus, nosso Salvador, 4 que deseja que todos os homens sejam salvos e cheguem ao conhecimento da verdade.                                                  ITim.2:1-4"/>
          <p:cNvSpPr txBox="1"/>
          <p:nvPr/>
        </p:nvSpPr>
        <p:spPr>
          <a:xfrm>
            <a:off x="1036755" y="2222780"/>
            <a:ext cx="10931290" cy="501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spcBef>
                <a:spcPts val="0"/>
              </a:spcBef>
              <a:defRPr sz="3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Antes de tudo, recomendo que se façam súplicas, orações, intercessões e ações de graças por todos os homens; </a:t>
            </a:r>
            <a:r>
              <a:rPr b="1" sz="1200">
                <a:latin typeface="Arial"/>
                <a:ea typeface="Arial"/>
                <a:cs typeface="Arial"/>
                <a:sym typeface="Arial"/>
              </a:rPr>
              <a:t>2 </a:t>
            </a:r>
            <a:r>
              <a:t>pelos reis e por todos os que exercem autoridade, para que tenhamos uma vida tranqüila e pacífica, com toda a piedade e dignidade. </a:t>
            </a:r>
            <a:r>
              <a:rPr b="1" sz="1200">
                <a:latin typeface="Arial"/>
                <a:ea typeface="Arial"/>
                <a:cs typeface="Arial"/>
                <a:sym typeface="Arial"/>
              </a:rPr>
              <a:t>3 </a:t>
            </a:r>
            <a:r>
              <a:t>Isso é bom e agradável perante Deus, nosso Salvador, </a:t>
            </a:r>
            <a:r>
              <a:rPr b="1" sz="1200">
                <a:latin typeface="Arial"/>
                <a:ea typeface="Arial"/>
                <a:cs typeface="Arial"/>
                <a:sym typeface="Arial"/>
              </a:rPr>
              <a:t>4 </a:t>
            </a:r>
            <a:r>
              <a:t>que deseja que todos os homens sejam salvos e cheguem ao conhecimento da verdade.                                                  </a:t>
            </a:r>
            <a:r>
              <a:rPr b="1"/>
              <a:t>ITim.2:1-4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54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5" name="Ir além do que nos é imposto sendo intercessores e não murmuradores"/>
          <p:cNvSpPr txBox="1"/>
          <p:nvPr>
            <p:ph type="title"/>
          </p:nvPr>
        </p:nvSpPr>
        <p:spPr>
          <a:xfrm>
            <a:off x="406400" y="6432550"/>
            <a:ext cx="12192000" cy="2705100"/>
          </a:xfrm>
          <a:prstGeom prst="rect">
            <a:avLst/>
          </a:prstGeom>
        </p:spPr>
        <p:txBody>
          <a:bodyPr/>
          <a:lstStyle>
            <a:lvl1pPr defTabSz="257047">
              <a:defRPr sz="7480"/>
            </a:lvl1pPr>
          </a:lstStyle>
          <a:p>
            <a:pPr/>
            <a:r>
              <a:t>Ir além do que nos é imposto sendo intercessores e não murmuradores</a:t>
            </a:r>
          </a:p>
        </p:txBody>
      </p:sp>
      <p:sp>
        <p:nvSpPr>
          <p:cNvPr id="356" name="Caminhar a segunda milh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Caminhar a segunda milha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visão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Revisão</a:t>
            </a:r>
          </a:p>
        </p:txBody>
      </p:sp>
      <p:sp>
        <p:nvSpPr>
          <p:cNvPr id="178" name="Princípios estabelecidos:"/>
          <p:cNvSpPr txBox="1"/>
          <p:nvPr>
            <p:ph type="title"/>
          </p:nvPr>
        </p:nvSpPr>
        <p:spPr>
          <a:xfrm>
            <a:off x="406400" y="1536700"/>
            <a:ext cx="12192000" cy="1246287"/>
          </a:xfrm>
          <a:prstGeom prst="rect">
            <a:avLst/>
          </a:prstGeom>
        </p:spPr>
        <p:txBody>
          <a:bodyPr/>
          <a:lstStyle>
            <a:lvl1pPr>
              <a:defRPr sz="7700"/>
            </a:lvl1pPr>
          </a:lstStyle>
          <a:p>
            <a:pPr/>
            <a:r>
              <a:t>Princípios estabelecidos:</a:t>
            </a:r>
          </a:p>
        </p:txBody>
      </p:sp>
      <p:sp>
        <p:nvSpPr>
          <p:cNvPr id="179" name="2- Sou livre da obsessão de lutar por meus direitos legais a fim de manifestar ao mundo a graça e a misericórdia de Deus. (V.40)"/>
          <p:cNvSpPr txBox="1"/>
          <p:nvPr>
            <p:ph type="body" idx="1"/>
          </p:nvPr>
        </p:nvSpPr>
        <p:spPr>
          <a:xfrm>
            <a:off x="406400" y="2470150"/>
            <a:ext cx="12192000" cy="6108700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pPr/>
            <a:r>
              <a:t>2- Sou livre da obsessão de lutar por meus direitos legais a fim de manifestar ao mundo a graça e a misericórdia de Deus. (V.40)</a:t>
            </a:r>
          </a:p>
        </p:txBody>
      </p:sp>
      <p:grpSp>
        <p:nvGrpSpPr>
          <p:cNvPr id="182" name="images.jpeg"/>
          <p:cNvGrpSpPr/>
          <p:nvPr/>
        </p:nvGrpSpPr>
        <p:grpSpPr>
          <a:xfrm>
            <a:off x="3612783" y="5183286"/>
            <a:ext cx="5779234" cy="3990089"/>
            <a:chOff x="0" y="0"/>
            <a:chExt cx="5779232" cy="3990088"/>
          </a:xfrm>
        </p:grpSpPr>
        <p:pic>
          <p:nvPicPr>
            <p:cNvPr id="181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9700" y="165100"/>
              <a:ext cx="5499833" cy="36598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0" name="images.jpeg" descr="images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779233" cy="39900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2- buscando vias legítimas para mudanças"/>
          <p:cNvSpPr txBox="1"/>
          <p:nvPr>
            <p:ph type="title"/>
          </p:nvPr>
        </p:nvSpPr>
        <p:spPr>
          <a:xfrm>
            <a:off x="5803900" y="2483246"/>
            <a:ext cx="6705600" cy="4787108"/>
          </a:xfrm>
          <a:prstGeom prst="rect">
            <a:avLst/>
          </a:prstGeom>
        </p:spPr>
        <p:txBody>
          <a:bodyPr/>
          <a:lstStyle>
            <a:lvl1pPr defTabSz="338835">
              <a:defRPr sz="9860"/>
            </a:lvl1pPr>
          </a:lstStyle>
          <a:p>
            <a:pPr/>
            <a:r>
              <a:t>2- buscando vias legítimas para mudanças</a:t>
            </a:r>
          </a:p>
        </p:txBody>
      </p:sp>
      <p:pic>
        <p:nvPicPr>
          <p:cNvPr id="35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9383" y="2542659"/>
            <a:ext cx="5125278" cy="3398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&quot;Na qualidade de crente, o nosso estado mental e a nossa condição espiritual deveriam ser tais que coisa alguma nos pudesse fazer sentir ofendidos&quot;"/>
          <p:cNvSpPr txBox="1"/>
          <p:nvPr>
            <p:ph type="body" idx="13"/>
          </p:nvPr>
        </p:nvSpPr>
        <p:spPr>
          <a:xfrm>
            <a:off x="1219200" y="2514599"/>
            <a:ext cx="11226800" cy="4546602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/>
            <a:r>
              <a:t>"Na qualidade de crente, o nosso estado mental e a nossa condição espiritual deveriam ser tais que coisa alguma nos pudesse fazer sentir ofendidos"</a:t>
            </a:r>
          </a:p>
        </p:txBody>
      </p:sp>
      <p:sp>
        <p:nvSpPr>
          <p:cNvPr id="362" name="Martyn Lloyd-Jones"/>
          <p:cNvSpPr txBox="1"/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Martyn Lloyd-Jones</a:t>
            </a:r>
          </a:p>
        </p:txBody>
      </p:sp>
      <p:sp>
        <p:nvSpPr>
          <p:cNvPr id="363" name="Contextualizando:"/>
          <p:cNvSpPr txBox="1"/>
          <p:nvPr>
            <p:ph type="body" idx="15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Contextualizando: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6172" t="129" r="6044" b="1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5" name="Line"/>
          <p:cNvSpPr/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6" name="A segunda milh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16830"/>
            </a:lvl1pPr>
          </a:lstStyle>
          <a:p>
            <a:pPr/>
            <a:r>
              <a:t>A segunda milha</a:t>
            </a:r>
          </a:p>
        </p:txBody>
      </p:sp>
      <p:sp>
        <p:nvSpPr>
          <p:cNvPr id="187" name="Mateus 5:41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Mateus 5:41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Quando as leis nos são inconvenientes?"/>
          <p:cNvSpPr txBox="1"/>
          <p:nvPr>
            <p:ph type="title"/>
          </p:nvPr>
        </p:nvSpPr>
        <p:spPr>
          <a:xfrm>
            <a:off x="5892800" y="4165600"/>
            <a:ext cx="6705600" cy="2705100"/>
          </a:xfrm>
          <a:prstGeom prst="rect">
            <a:avLst/>
          </a:prstGeom>
        </p:spPr>
        <p:txBody>
          <a:bodyPr/>
          <a:lstStyle>
            <a:lvl1pPr defTabSz="251206">
              <a:defRPr sz="7310"/>
            </a:lvl1pPr>
          </a:lstStyle>
          <a:p>
            <a:pPr/>
            <a:r>
              <a:t>Quando as leis nos são inconvenientes?</a:t>
            </a:r>
          </a:p>
        </p:txBody>
      </p:sp>
      <p:sp>
        <p:nvSpPr>
          <p:cNvPr id="190" name="Como reagimos"/>
          <p:cNvSpPr txBox="1"/>
          <p:nvPr>
            <p:ph type="body" sz="quarter" idx="1"/>
          </p:nvPr>
        </p:nvSpPr>
        <p:spPr>
          <a:xfrm>
            <a:off x="5892800" y="2171700"/>
            <a:ext cx="6705600" cy="1803400"/>
          </a:xfrm>
          <a:prstGeom prst="rect">
            <a:avLst/>
          </a:prstGeom>
        </p:spPr>
        <p:txBody>
          <a:bodyPr/>
          <a:lstStyle/>
          <a:p>
            <a:pPr/>
            <a:r>
              <a:t>Como reagimos</a:t>
            </a:r>
          </a:p>
        </p:txBody>
      </p:sp>
      <p:pic>
        <p:nvPicPr>
          <p:cNvPr id="19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50" y="2959100"/>
            <a:ext cx="3883997" cy="2932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ontextualizando"/>
          <p:cNvSpPr txBox="1"/>
          <p:nvPr>
            <p:ph type="body" idx="13"/>
          </p:nvPr>
        </p:nvSpPr>
        <p:spPr>
          <a:xfrm>
            <a:off x="406400" y="241300"/>
            <a:ext cx="11176000" cy="673101"/>
          </a:xfrm>
          <a:prstGeom prst="rect">
            <a:avLst/>
          </a:prstGeom>
        </p:spPr>
        <p:txBody>
          <a:bodyPr/>
          <a:lstStyle>
            <a:lvl1pPr>
              <a:defRPr spc="190" sz="3800"/>
            </a:lvl1pPr>
          </a:lstStyle>
          <a:p>
            <a:pPr/>
            <a:r>
              <a:t>Contextualizando</a:t>
            </a:r>
          </a:p>
        </p:txBody>
      </p:sp>
      <p:sp>
        <p:nvSpPr>
          <p:cNvPr id="194" name="O domínio de roma"/>
          <p:cNvSpPr txBox="1"/>
          <p:nvPr>
            <p:ph type="title"/>
          </p:nvPr>
        </p:nvSpPr>
        <p:spPr>
          <a:xfrm>
            <a:off x="2312888" y="1594480"/>
            <a:ext cx="8379024" cy="1421706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2600"/>
              </a:spcBef>
              <a:defRPr sz="10246"/>
            </a:lvl1pPr>
          </a:lstStyle>
          <a:p>
            <a:pPr/>
            <a:r>
              <a:t>O domínio de roma</a:t>
            </a:r>
          </a:p>
        </p:txBody>
      </p:sp>
      <p:pic>
        <p:nvPicPr>
          <p:cNvPr id="19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74976" y="3604542"/>
            <a:ext cx="7854848" cy="43987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ntextualizando"/>
          <p:cNvSpPr txBox="1"/>
          <p:nvPr>
            <p:ph type="body" idx="13"/>
          </p:nvPr>
        </p:nvSpPr>
        <p:spPr>
          <a:xfrm>
            <a:off x="406400" y="241300"/>
            <a:ext cx="11176000" cy="673101"/>
          </a:xfrm>
          <a:prstGeom prst="rect">
            <a:avLst/>
          </a:prstGeom>
        </p:spPr>
        <p:txBody>
          <a:bodyPr/>
          <a:lstStyle>
            <a:lvl1pPr>
              <a:defRPr spc="190" sz="3800"/>
            </a:lvl1pPr>
          </a:lstStyle>
          <a:p>
            <a:pPr/>
            <a:r>
              <a:t>Contextualizando</a:t>
            </a:r>
          </a:p>
        </p:txBody>
      </p:sp>
      <p:sp>
        <p:nvSpPr>
          <p:cNvPr id="198" name="Soldado romano:"/>
          <p:cNvSpPr txBox="1"/>
          <p:nvPr>
            <p:ph type="title"/>
          </p:nvPr>
        </p:nvSpPr>
        <p:spPr>
          <a:xfrm>
            <a:off x="2312888" y="1594480"/>
            <a:ext cx="8379024" cy="1421706"/>
          </a:xfrm>
          <a:prstGeom prst="rect">
            <a:avLst/>
          </a:prstGeom>
        </p:spPr>
        <p:txBody>
          <a:bodyPr/>
          <a:lstStyle>
            <a:lvl1pPr defTabSz="549148">
              <a:spcBef>
                <a:spcPts val="2600"/>
              </a:spcBef>
              <a:defRPr sz="10246"/>
            </a:lvl1pPr>
          </a:lstStyle>
          <a:p>
            <a:pPr/>
            <a:r>
              <a:t>Soldado romano:</a:t>
            </a:r>
          </a:p>
        </p:txBody>
      </p:sp>
      <p:pic>
        <p:nvPicPr>
          <p:cNvPr id="199" name="images-1.jpeg" descr="images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5984" y="3105099"/>
            <a:ext cx="5272832" cy="295278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aminhava até 30KM por dia…"/>
          <p:cNvSpPr txBox="1"/>
          <p:nvPr/>
        </p:nvSpPr>
        <p:spPr>
          <a:xfrm>
            <a:off x="1609598" y="6146799"/>
            <a:ext cx="10179155" cy="273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-"/>
              <a:defRPr sz="4500"/>
            </a:pPr>
            <a:r>
              <a:t>Caminhava até 30KM por dia</a:t>
            </a:r>
          </a:p>
          <a:p>
            <a:pPr marL="261470" indent="-261470">
              <a:buClr>
                <a:schemeClr val="accent1"/>
              </a:buClr>
              <a:buSzPct val="104999"/>
              <a:buFont typeface="Avenir Next"/>
              <a:buChar char="-"/>
              <a:defRPr sz="4500"/>
            </a:pPr>
            <a:r>
              <a:t>Além de suas armas cada soldado carregava sua bagagem pessoal.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oldado romano"/>
          <p:cNvSpPr txBox="1"/>
          <p:nvPr>
            <p:ph type="body" idx="13"/>
          </p:nvPr>
        </p:nvSpPr>
        <p:spPr>
          <a:xfrm>
            <a:off x="406400" y="165100"/>
            <a:ext cx="11176000" cy="749301"/>
          </a:xfrm>
          <a:prstGeom prst="rect">
            <a:avLst/>
          </a:prstGeom>
        </p:spPr>
        <p:txBody>
          <a:bodyPr/>
          <a:lstStyle>
            <a:lvl1pPr>
              <a:defRPr spc="220" sz="4400"/>
            </a:lvl1pPr>
          </a:lstStyle>
          <a:p>
            <a:pPr/>
            <a:r>
              <a:t>Soldado romano</a:t>
            </a:r>
          </a:p>
        </p:txBody>
      </p:sp>
      <p:pic>
        <p:nvPicPr>
          <p:cNvPr id="203" name="e763c8c0d968fb87b2566cc178f875b4.jpg" descr="e763c8c0d968fb87b2566cc178f875b4.jpg"/>
          <p:cNvPicPr>
            <a:picLocks noChangeAspect="1"/>
          </p:cNvPicPr>
          <p:nvPr>
            <p:ph type="pic" idx="14"/>
          </p:nvPr>
        </p:nvPicPr>
        <p:blipFill>
          <a:blip r:embed="rId2">
            <a:extLst/>
          </a:blip>
          <a:srcRect l="0" t="2359" r="0" b="23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4" name="Sua bagagem incluía"/>
          <p:cNvSpPr txBox="1"/>
          <p:nvPr>
            <p:ph type="title"/>
          </p:nvPr>
        </p:nvSpPr>
        <p:spPr>
          <a:xfrm>
            <a:off x="406400" y="1536700"/>
            <a:ext cx="6299200" cy="1214041"/>
          </a:xfrm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pPr/>
            <a:r>
              <a:t>Sua bagagem incluía</a:t>
            </a:r>
          </a:p>
        </p:txBody>
      </p:sp>
      <p:sp>
        <p:nvSpPr>
          <p:cNvPr id="205" name="3 Dias de suprimento de alimento…"/>
          <p:cNvSpPr txBox="1"/>
          <p:nvPr>
            <p:ph type="body" sz="half" idx="1"/>
          </p:nvPr>
        </p:nvSpPr>
        <p:spPr>
          <a:xfrm>
            <a:off x="406400" y="2708051"/>
            <a:ext cx="6299200" cy="6593186"/>
          </a:xfrm>
          <a:prstGeom prst="rect">
            <a:avLst/>
          </a:prstGeom>
        </p:spPr>
        <p:txBody>
          <a:bodyPr/>
          <a:lstStyle/>
          <a:p>
            <a:pPr marL="440054" indent="-440054" defTabSz="578358">
              <a:spcBef>
                <a:spcPts val="2700"/>
              </a:spcBef>
              <a:defRPr sz="4455"/>
            </a:pPr>
            <a:r>
              <a:t>3 Dias de suprimento de alimento</a:t>
            </a:r>
          </a:p>
          <a:p>
            <a:pPr marL="440054" indent="-440054" defTabSz="578358">
              <a:spcBef>
                <a:spcPts val="2700"/>
              </a:spcBef>
              <a:defRPr sz="4455"/>
            </a:pPr>
            <a:r>
              <a:t>Utensílios para dormir</a:t>
            </a:r>
          </a:p>
          <a:p>
            <a:pPr marL="440054" indent="-440054" defTabSz="578358">
              <a:spcBef>
                <a:spcPts val="2700"/>
              </a:spcBef>
              <a:defRPr sz="4455"/>
            </a:pPr>
            <a:r>
              <a:t>Utensílios para cozinhar</a:t>
            </a:r>
          </a:p>
          <a:p>
            <a:pPr marL="440054" indent="-440054" defTabSz="578358">
              <a:spcBef>
                <a:spcPts val="2700"/>
              </a:spcBef>
              <a:defRPr sz="4455"/>
            </a:pPr>
            <a:r>
              <a:t>Utensílios de higiene pessoal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2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