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228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457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685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9144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 b="def" i="def"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3" name="Shape 16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&amp; Subtitl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3 Up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mage"/>
          <p:cNvSpPr/>
          <p:nvPr>
            <p:ph type="pic" sz="half" idx="13"/>
          </p:nvPr>
        </p:nvSpPr>
        <p:spPr>
          <a:xfrm>
            <a:off x="6503154" y="0"/>
            <a:ext cx="6502401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1" name="Image"/>
          <p:cNvSpPr/>
          <p:nvPr>
            <p:ph type="pic" sz="half" idx="14"/>
          </p:nvPr>
        </p:nvSpPr>
        <p:spPr>
          <a:xfrm>
            <a:off x="6502400" y="4902200"/>
            <a:ext cx="6502400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Image"/>
          <p:cNvSpPr/>
          <p:nvPr>
            <p:ph type="pic" idx="15"/>
          </p:nvPr>
        </p:nvSpPr>
        <p:spPr>
          <a:xfrm>
            <a:off x="0" y="0"/>
            <a:ext cx="6468534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21" name="Type a quote here."/>
          <p:cNvSpPr txBox="1"/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22" name="Johnny Appleseed"/>
          <p:cNvSpPr txBox="1"/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23" name="Text"/>
          <p:cNvSpPr txBox="1"/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ype a quote here."/>
          <p:cNvSpPr txBox="1"/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32" name="Image"/>
          <p:cNvSpPr/>
          <p:nvPr>
            <p:ph type="pic" idx="14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3" name="Johnny Appleseed"/>
          <p:cNvSpPr txBox="1"/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Horizont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Line"/>
          <p:cNvSpPr/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Center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Vertic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mage"/>
          <p:cNvSpPr/>
          <p:nvPr>
            <p:ph type="pic" idx="13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2" name="Title Text"/>
          <p:cNvSpPr txBox="1"/>
          <p:nvPr>
            <p:ph type="title"/>
          </p:nvPr>
        </p:nvSpPr>
        <p:spPr>
          <a:xfrm>
            <a:off x="5892800" y="68961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91" name="Image"/>
          <p:cNvSpPr/>
          <p:nvPr>
            <p:ph type="pic" sz="half" idx="14"/>
          </p:nvPr>
        </p:nvSpPr>
        <p:spPr>
          <a:xfrm>
            <a:off x="7112000" y="1536700"/>
            <a:ext cx="5486400" cy="7797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jpeg"/><Relationship Id="rId3" Type="http://schemas.openxmlformats.org/officeDocument/2006/relationships/image" Target="../media/image5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tif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A capa, a túnica e a segunda milha            mat.5:38-42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pPr/>
            <a:r>
              <a:t>A capa, a túnica e a segunda milha            mat.5:38-42</a:t>
            </a:r>
          </a:p>
        </p:txBody>
      </p:sp>
      <p:sp>
        <p:nvSpPr>
          <p:cNvPr id="166" name="O sermão do mont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 sermão do monte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Medindo nossas açõ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10200"/>
            </a:lvl1pPr>
          </a:lstStyle>
          <a:p>
            <a:pPr/>
            <a:r>
              <a:t>Medindo nossas ações</a:t>
            </a:r>
          </a:p>
        </p:txBody>
      </p:sp>
      <p:sp>
        <p:nvSpPr>
          <p:cNvPr id="197" name="Só podemos responder a esta pergunta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pPr/>
            <a:r>
              <a:t>Só podemos responder a esta pergunta</a:t>
            </a:r>
          </a:p>
        </p:txBody>
      </p:sp>
      <p:pic>
        <p:nvPicPr>
          <p:cNvPr id="198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99355" y="-179882"/>
            <a:ext cx="6705601" cy="101133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arte 1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Parte 1</a:t>
            </a:r>
          </a:p>
        </p:txBody>
      </p:sp>
      <p:pic>
        <p:nvPicPr>
          <p:cNvPr id="201" name="Unknown.jpeg" descr="Unknown.jpeg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28697" t="0" r="28697" b="0"/>
          <a:stretch>
            <a:fillRect/>
          </a:stretch>
        </p:blipFill>
        <p:spPr>
          <a:xfrm>
            <a:off x="8351043" y="1460500"/>
            <a:ext cx="3008305" cy="4275691"/>
          </a:xfrm>
          <a:prstGeom prst="rect">
            <a:avLst/>
          </a:prstGeom>
        </p:spPr>
      </p:pic>
      <p:sp>
        <p:nvSpPr>
          <p:cNvPr id="202" name="1- Oferecendo a outra face."/>
          <p:cNvSpPr txBox="1"/>
          <p:nvPr>
            <p:ph type="title"/>
          </p:nvPr>
        </p:nvSpPr>
        <p:spPr>
          <a:xfrm>
            <a:off x="406400" y="1536700"/>
            <a:ext cx="7563297" cy="1034703"/>
          </a:xfrm>
          <a:prstGeom prst="rect">
            <a:avLst/>
          </a:prstGeom>
        </p:spPr>
        <p:txBody>
          <a:bodyPr/>
          <a:lstStyle/>
          <a:p>
            <a:pPr/>
            <a:r>
              <a:t>1- Oferecendo a outra face.</a:t>
            </a:r>
          </a:p>
        </p:txBody>
      </p:sp>
      <p:sp>
        <p:nvSpPr>
          <p:cNvPr id="203" name="Mas eu lhes digo: Não resistam ao perverso. Se alguém o ferir na face direita, ofereça-lhe também a outra.  Mat.5:39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300"/>
            </a:pPr>
            <a:r>
              <a:t>Mas eu lhes digo: Não resistam ao perverso. Se alguém o ferir na face direita, ofereça-lhe também a outra. 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Mat.5:39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&quot;Precisamos nos desfazer do espírito de retaliação, do desejo de nos defendermos e tirarmos vingança a respeito de qualquer ofensa ou dano que nos tiverem feito.&quot;"/>
          <p:cNvSpPr txBox="1"/>
          <p:nvPr>
            <p:ph type="body" idx="13"/>
          </p:nvPr>
        </p:nvSpPr>
        <p:spPr>
          <a:xfrm>
            <a:off x="889000" y="2908300"/>
            <a:ext cx="11226800" cy="4017265"/>
          </a:xfrm>
          <a:prstGeom prst="rect">
            <a:avLst/>
          </a:prstGeom>
        </p:spPr>
        <p:txBody>
          <a:bodyPr/>
          <a:lstStyle>
            <a:lvl1pPr>
              <a:defRPr sz="6200"/>
            </a:lvl1pPr>
          </a:lstStyle>
          <a:p>
            <a:pPr/>
            <a:r>
              <a:t>"Precisamos nos desfazer do espírito de retaliação, do desejo de nos defendermos e tirarmos vingança a respeito de qualquer ofensa ou dano que nos tiverem feito."</a:t>
            </a:r>
          </a:p>
        </p:txBody>
      </p:sp>
      <p:sp>
        <p:nvSpPr>
          <p:cNvPr id="206" name="Martyn Lloyd-Jon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Martyn Lloyd-Jones</a:t>
            </a:r>
          </a:p>
        </p:txBody>
      </p:sp>
      <p:sp>
        <p:nvSpPr>
          <p:cNvPr id="207" name="Princípio:"/>
          <p:cNvSpPr txBox="1"/>
          <p:nvPr>
            <p:ph type="body" idx="15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Princípio: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arte 2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Parte 2</a:t>
            </a:r>
          </a:p>
        </p:txBody>
      </p:sp>
      <p:sp>
        <p:nvSpPr>
          <p:cNvPr id="210" name="2- a capa e a túnica"/>
          <p:cNvSpPr txBox="1"/>
          <p:nvPr>
            <p:ph type="title"/>
          </p:nvPr>
        </p:nvSpPr>
        <p:spPr>
          <a:xfrm>
            <a:off x="406400" y="1536700"/>
            <a:ext cx="6299200" cy="1228180"/>
          </a:xfrm>
          <a:prstGeom prst="rect">
            <a:avLst/>
          </a:prstGeom>
        </p:spPr>
        <p:txBody>
          <a:bodyPr/>
          <a:lstStyle>
            <a:lvl1pPr defTabSz="461518">
              <a:spcBef>
                <a:spcPts val="2200"/>
              </a:spcBef>
              <a:defRPr sz="7268"/>
            </a:lvl1pPr>
          </a:lstStyle>
          <a:p>
            <a:pPr/>
            <a:r>
              <a:t>2- a capa e a túnica</a:t>
            </a:r>
          </a:p>
        </p:txBody>
      </p:sp>
      <p:sp>
        <p:nvSpPr>
          <p:cNvPr id="211" name="Mas se alguém quiser processá-lo e tirar-lhe a túnica, deixe que leve também a capa.  Mat.5:40"/>
          <p:cNvSpPr txBox="1"/>
          <p:nvPr>
            <p:ph type="body" idx="1"/>
          </p:nvPr>
        </p:nvSpPr>
        <p:spPr>
          <a:xfrm>
            <a:off x="406400" y="2743200"/>
            <a:ext cx="10180192" cy="6108700"/>
          </a:xfrm>
          <a:prstGeom prst="rect">
            <a:avLst/>
          </a:prstGeom>
        </p:spPr>
        <p:txBody>
          <a:bodyPr/>
          <a:lstStyle/>
          <a:p>
            <a:pPr marL="444499" indent="-444499">
              <a:defRPr sz="5200"/>
            </a:pPr>
            <a:r>
              <a:t>Mas se alguém quiser processá-lo e tirar-lhe a túnica, deixe que leve também a capa. 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Mat.5:40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ompreendendo o contexto: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Compreendendo o contexto:</a:t>
            </a:r>
          </a:p>
        </p:txBody>
      </p:sp>
      <p:sp>
        <p:nvSpPr>
          <p:cNvPr id="214" name="Capa e túnica?"/>
          <p:cNvSpPr txBox="1"/>
          <p:nvPr>
            <p:ph type="title"/>
          </p:nvPr>
        </p:nvSpPr>
        <p:spPr>
          <a:xfrm>
            <a:off x="406400" y="1536700"/>
            <a:ext cx="12192000" cy="1101626"/>
          </a:xfrm>
          <a:prstGeom prst="rect">
            <a:avLst/>
          </a:prstGeom>
        </p:spPr>
        <p:txBody>
          <a:bodyPr/>
          <a:lstStyle>
            <a:lvl1pPr>
              <a:defRPr sz="7300"/>
            </a:lvl1pPr>
          </a:lstStyle>
          <a:p>
            <a:pPr/>
            <a:r>
              <a:t>Capa e túnica?</a:t>
            </a:r>
          </a:p>
        </p:txBody>
      </p:sp>
      <p:pic>
        <p:nvPicPr>
          <p:cNvPr id="215" name="Unknown-2.jpeg" descr="Unknown-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87910" y="3398621"/>
            <a:ext cx="7228980" cy="48105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ompreendendo o contexto: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Compreendendo o contexto:</a:t>
            </a:r>
          </a:p>
        </p:txBody>
      </p:sp>
      <p:pic>
        <p:nvPicPr>
          <p:cNvPr id="218" name="blog-3-29-b.png" descr="blog-3-29-b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15504" y="1187053"/>
            <a:ext cx="2082603" cy="387260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blog3-29-c.png" descr="blog3-29-c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66617" y="5332313"/>
            <a:ext cx="2180376" cy="3872608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Arrow"/>
          <p:cNvSpPr/>
          <p:nvPr/>
        </p:nvSpPr>
        <p:spPr>
          <a:xfrm>
            <a:off x="4330700" y="2488356"/>
            <a:ext cx="2082602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221" name="Arrow"/>
          <p:cNvSpPr/>
          <p:nvPr/>
        </p:nvSpPr>
        <p:spPr>
          <a:xfrm>
            <a:off x="4330700" y="6633616"/>
            <a:ext cx="2082602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222" name="Túnica:…"/>
          <p:cNvSpPr txBox="1"/>
          <p:nvPr/>
        </p:nvSpPr>
        <p:spPr>
          <a:xfrm>
            <a:off x="7095997" y="1548556"/>
            <a:ext cx="490217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                 </a:t>
            </a:r>
            <a:r>
              <a:rPr b="1" sz="4200">
                <a:latin typeface="Avenir Next"/>
                <a:ea typeface="Avenir Next"/>
                <a:cs typeface="Avenir Next"/>
                <a:sym typeface="Avenir Next"/>
              </a:rPr>
              <a:t> Túnica:</a:t>
            </a:r>
            <a:endParaRPr b="1" sz="4200">
              <a:latin typeface="Avenir Next"/>
              <a:ea typeface="Avenir Next"/>
              <a:cs typeface="Avenir Next"/>
              <a:sym typeface="Avenir Next"/>
            </a:endParaRP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Roupa interior- Usada para o serviço, em especial o trabalho braçal. Usar em situação pública seria considerado desonroso e inapropriado, comparado a nudez (Isaias 20). Poderia ser demandada em processo judicial como indenização ou ressarcimento.</a:t>
            </a:r>
          </a:p>
        </p:txBody>
      </p:sp>
      <p:sp>
        <p:nvSpPr>
          <p:cNvPr id="223" name="Capa:…"/>
          <p:cNvSpPr txBox="1"/>
          <p:nvPr/>
        </p:nvSpPr>
        <p:spPr>
          <a:xfrm>
            <a:off x="7095997" y="5345856"/>
            <a:ext cx="490217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                 </a:t>
            </a:r>
            <a:r>
              <a:rPr b="1" sz="4200">
                <a:latin typeface="Avenir Next"/>
                <a:ea typeface="Avenir Next"/>
                <a:cs typeface="Avenir Next"/>
                <a:sym typeface="Avenir Next"/>
              </a:rPr>
              <a:t> Capa:</a:t>
            </a:r>
            <a:endParaRPr b="1" sz="4200">
              <a:latin typeface="Avenir Next"/>
              <a:ea typeface="Avenir Next"/>
              <a:cs typeface="Avenir Next"/>
              <a:sym typeface="Avenir Next"/>
            </a:endParaRP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Roupa exterior-Usada como cobertura da roupa interior (túnica). Usada para transitar em público e para proteção do frio.  Valor moral intrínseco. Não poderia ser demandada judicialmente nem servir como penhor permanente. (Ex.22:26-27)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ompreendendo o princípio: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Compreendendo o princípio:</a:t>
            </a:r>
          </a:p>
        </p:txBody>
      </p:sp>
      <p:sp>
        <p:nvSpPr>
          <p:cNvPr id="226" name="O foco da questão:"/>
          <p:cNvSpPr txBox="1"/>
          <p:nvPr>
            <p:ph type="title"/>
          </p:nvPr>
        </p:nvSpPr>
        <p:spPr>
          <a:xfrm>
            <a:off x="406400" y="1536700"/>
            <a:ext cx="12192000" cy="107811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/>
            <a:r>
              <a:t>O foco da questão:</a:t>
            </a:r>
          </a:p>
        </p:txBody>
      </p:sp>
      <p:sp>
        <p:nvSpPr>
          <p:cNvPr id="227" name="Nossa tendência de sempre demandarmos nossos direitos legai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200"/>
            </a:lvl1pPr>
          </a:lstStyle>
          <a:p>
            <a:pPr/>
            <a:r>
              <a:t>Nossa tendência de sempre demandarmos nossos direitos legais.</a:t>
            </a:r>
          </a:p>
        </p:txBody>
      </p:sp>
      <p:pic>
        <p:nvPicPr>
          <p:cNvPr id="228" name="Unknown-3.jpeg" descr="Unknown-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6793" y="4302433"/>
            <a:ext cx="4875214" cy="32442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ontexto atual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Contexto atual</a:t>
            </a:r>
          </a:p>
        </p:txBody>
      </p:sp>
      <p:sp>
        <p:nvSpPr>
          <p:cNvPr id="231" name="Vivemos em uma sociedade obcecada por seus direitos."/>
          <p:cNvSpPr txBox="1"/>
          <p:nvPr>
            <p:ph type="title"/>
          </p:nvPr>
        </p:nvSpPr>
        <p:spPr>
          <a:xfrm>
            <a:off x="1049238" y="1257300"/>
            <a:ext cx="10906324" cy="1723926"/>
          </a:xfrm>
          <a:prstGeom prst="rect">
            <a:avLst/>
          </a:prstGeom>
        </p:spPr>
        <p:txBody>
          <a:bodyPr/>
          <a:lstStyle>
            <a:lvl1pPr defTabSz="508254">
              <a:spcBef>
                <a:spcPts val="2400"/>
              </a:spcBef>
              <a:defRPr sz="6351"/>
            </a:lvl1pPr>
          </a:lstStyle>
          <a:p>
            <a:pPr/>
            <a:r>
              <a:t>Vivemos em uma sociedade obcecada por seus direitos.</a:t>
            </a:r>
          </a:p>
        </p:txBody>
      </p:sp>
      <p:pic>
        <p:nvPicPr>
          <p:cNvPr id="232" name="o-1.jpg" descr="o-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496" y="3026618"/>
            <a:ext cx="4756994" cy="6342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o.jpg" descr="o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55023" y="3037466"/>
            <a:ext cx="4740722" cy="6320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Observação importante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Observação importante</a:t>
            </a:r>
          </a:p>
        </p:txBody>
      </p:sp>
      <p:sp>
        <p:nvSpPr>
          <p:cNvPr id="236" name="O que o texto não nos ensina:"/>
          <p:cNvSpPr txBox="1"/>
          <p:nvPr>
            <p:ph type="title"/>
          </p:nvPr>
        </p:nvSpPr>
        <p:spPr>
          <a:xfrm>
            <a:off x="406400" y="1536700"/>
            <a:ext cx="12192000" cy="1097161"/>
          </a:xfrm>
          <a:prstGeom prst="rect">
            <a:avLst/>
          </a:prstGeom>
        </p:spPr>
        <p:txBody>
          <a:bodyPr/>
          <a:lstStyle/>
          <a:p>
            <a:pPr/>
            <a:r>
              <a:t>O que o texto não nos ensina:</a:t>
            </a:r>
          </a:p>
        </p:txBody>
      </p:sp>
      <p:sp>
        <p:nvSpPr>
          <p:cNvPr id="237" name="O texto não nos ensina que não devemos corrigir ou reparar danos provocados pelo pecado de um irmão contra outro. Mat. 18:15-17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O texto não nos ensina que não devemos corrigir ou reparar danos provocados pelo pecado de um irmão contra outro.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Mat. 18:15-17</a:t>
            </a:r>
            <a:endParaRPr b="1">
              <a:latin typeface="Avenir Next"/>
              <a:ea typeface="Avenir Next"/>
              <a:cs typeface="Avenir Next"/>
              <a:sym typeface="Avenir Next"/>
            </a:endParaRPr>
          </a:p>
          <a:p>
            <a:pPr marL="444499" indent="-444499">
              <a:defRPr sz="4000"/>
            </a:pPr>
            <a:r>
              <a:t>O texto não nos ensina que não devemos protestar contra a injustiça e o rompimento da lei.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Atos 16:37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Quando a lei não é honrada, quando ela é quebrada de modo flagrante, não por causa de um interesse pessoal, e nem a fim de nos protegermos a nós mesmos, cumpre-nos agir como quem crê em deus, como quem acredita que toda a lei, em última análise, procede de deus."/>
          <p:cNvSpPr txBox="1"/>
          <p:nvPr>
            <p:ph type="body" idx="13"/>
          </p:nvPr>
        </p:nvSpPr>
        <p:spPr>
          <a:xfrm>
            <a:off x="889000" y="2908300"/>
            <a:ext cx="11226800" cy="3975101"/>
          </a:xfrm>
          <a:prstGeom prst="rect">
            <a:avLst/>
          </a:prstGeom>
        </p:spPr>
        <p:txBody>
          <a:bodyPr/>
          <a:lstStyle>
            <a:lvl1pPr>
              <a:defRPr sz="5100"/>
            </a:lvl1pPr>
          </a:lstStyle>
          <a:p>
            <a:pPr/>
            <a:r>
              <a:t>Quando a lei não é honrada, quando ela é quebrada de modo flagrante, não por causa de um interesse pessoal, e nem a fim de nos protegermos a nós mesmos, cumpre-nos agir como quem crê em deus, como quem acredita que toda a lei, em última análise, procede de deus.</a:t>
            </a:r>
          </a:p>
        </p:txBody>
      </p:sp>
      <p:sp>
        <p:nvSpPr>
          <p:cNvPr id="240" name="Martyn Lloyd-Jon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Martyn Lloyd-Jones</a:t>
            </a:r>
          </a:p>
        </p:txBody>
      </p:sp>
      <p:sp>
        <p:nvSpPr>
          <p:cNvPr id="241" name="Estabelecendo o princípio: primeira base"/>
          <p:cNvSpPr txBox="1"/>
          <p:nvPr>
            <p:ph type="body" idx="15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Estabelecendo o princípio: primeira 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36535835-heart-of-theart-of-the-tools-and-screw-nuts-on-a-dark-gray-background-in-black-and-white.pdf" descr="36535835-heart-of-theart-of-the-tools-and-screw-nuts-on-a-dark-gray-background-in-black-and-white.pdf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3602" t="0" r="13602" b="0"/>
          <a:stretch>
            <a:fillRect/>
          </a:stretch>
        </p:blipFill>
        <p:spPr>
          <a:xfrm>
            <a:off x="2489993" y="-4199512"/>
            <a:ext cx="8024863" cy="14266424"/>
          </a:xfrm>
          <a:prstGeom prst="rect">
            <a:avLst/>
          </a:prstGeom>
        </p:spPr>
      </p:pic>
      <p:sp>
        <p:nvSpPr>
          <p:cNvPr id="169" name="Ajustar a atitude de nosso coração"/>
          <p:cNvSpPr txBox="1"/>
          <p:nvPr>
            <p:ph type="title"/>
          </p:nvPr>
        </p:nvSpPr>
        <p:spPr>
          <a:xfrm>
            <a:off x="3429000" y="6953250"/>
            <a:ext cx="6705600" cy="2705100"/>
          </a:xfrm>
          <a:prstGeom prst="rect">
            <a:avLst/>
          </a:prstGeom>
        </p:spPr>
        <p:txBody>
          <a:bodyPr/>
          <a:lstStyle>
            <a:lvl1pPr defTabSz="286258">
              <a:defRPr sz="8330"/>
            </a:lvl1pPr>
          </a:lstStyle>
          <a:p>
            <a:pPr/>
            <a:r>
              <a:t>Ajustar a atitude de nosso coração</a:t>
            </a:r>
          </a:p>
        </p:txBody>
      </p:sp>
      <p:sp>
        <p:nvSpPr>
          <p:cNvPr id="170" name="Antes de partirmos"/>
          <p:cNvSpPr txBox="1"/>
          <p:nvPr>
            <p:ph type="body" sz="quarter" idx="1"/>
          </p:nvPr>
        </p:nvSpPr>
        <p:spPr>
          <a:xfrm>
            <a:off x="3429000" y="4718050"/>
            <a:ext cx="6705600" cy="1803400"/>
          </a:xfrm>
          <a:prstGeom prst="rect">
            <a:avLst/>
          </a:prstGeom>
        </p:spPr>
        <p:txBody>
          <a:bodyPr/>
          <a:lstStyle/>
          <a:p>
            <a:pPr/>
            <a:r>
              <a:t>Antes de partirmos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ompreendendo o princípio: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Compreendendo o princípio:</a:t>
            </a:r>
          </a:p>
        </p:txBody>
      </p:sp>
      <p:sp>
        <p:nvSpPr>
          <p:cNvPr id="244" name="O foco da questão:"/>
          <p:cNvSpPr txBox="1"/>
          <p:nvPr>
            <p:ph type="title"/>
          </p:nvPr>
        </p:nvSpPr>
        <p:spPr>
          <a:xfrm>
            <a:off x="406400" y="1536700"/>
            <a:ext cx="12192000" cy="107811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/>
            <a:r>
              <a:t>O foco da questão:</a:t>
            </a:r>
          </a:p>
        </p:txBody>
      </p:sp>
      <p:sp>
        <p:nvSpPr>
          <p:cNvPr id="245" name="Nossa tendência de sempre demandarmos nossos direitos legai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200"/>
            </a:lvl1pPr>
          </a:lstStyle>
          <a:p>
            <a:pPr/>
            <a:r>
              <a:t>Nossa tendência de sempre demandarmos nossos direitos legais.</a:t>
            </a:r>
          </a:p>
        </p:txBody>
      </p:sp>
      <p:pic>
        <p:nvPicPr>
          <p:cNvPr id="246" name="Unknown-3.jpeg" descr="Unknown-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6793" y="4302433"/>
            <a:ext cx="4875214" cy="3244234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I Cor. 6:7-8"/>
          <p:cNvSpPr txBox="1"/>
          <p:nvPr/>
        </p:nvSpPr>
        <p:spPr>
          <a:xfrm>
            <a:off x="4383881" y="7848600"/>
            <a:ext cx="3221038" cy="982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defTabSz="554990">
              <a:lnSpc>
                <a:spcPct val="80000"/>
              </a:lnSpc>
              <a:spcBef>
                <a:spcPts val="2600"/>
              </a:spcBef>
              <a:defRPr cap="all" sz="6554">
                <a:solidFill>
                  <a:schemeClr val="accent1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I Cor. 6:7-8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ontexto atual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Contexto atual</a:t>
            </a:r>
          </a:p>
        </p:txBody>
      </p:sp>
      <p:sp>
        <p:nvSpPr>
          <p:cNvPr id="250" name="Onde está o diálogo?"/>
          <p:cNvSpPr txBox="1"/>
          <p:nvPr>
            <p:ph type="title"/>
          </p:nvPr>
        </p:nvSpPr>
        <p:spPr>
          <a:xfrm>
            <a:off x="3058666" y="1562100"/>
            <a:ext cx="6887468" cy="1272084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</a:lstStyle>
          <a:p>
            <a:pPr/>
            <a:r>
              <a:t>Onde está o diálogo?</a:t>
            </a:r>
          </a:p>
        </p:txBody>
      </p:sp>
      <p:pic>
        <p:nvPicPr>
          <p:cNvPr id="251" name="images.png" descr="image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3374" y="2770043"/>
            <a:ext cx="5378052" cy="4213514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Lc.12:57-59"/>
          <p:cNvSpPr txBox="1"/>
          <p:nvPr/>
        </p:nvSpPr>
        <p:spPr>
          <a:xfrm>
            <a:off x="4434827" y="7219950"/>
            <a:ext cx="4135146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540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Lc.12:57-59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ou livre da obsessão de lutar pelos meus direitos e interesses pessoais a fim de manifestar ao mundo a graça e a misericórdia de deus."/>
          <p:cNvSpPr txBox="1"/>
          <p:nvPr>
            <p:ph type="title"/>
          </p:nvPr>
        </p:nvSpPr>
        <p:spPr>
          <a:xfrm>
            <a:off x="799455" y="2901801"/>
            <a:ext cx="11405890" cy="3949998"/>
          </a:xfrm>
          <a:prstGeom prst="rect">
            <a:avLst/>
          </a:prstGeom>
        </p:spPr>
        <p:txBody>
          <a:bodyPr/>
          <a:lstStyle>
            <a:lvl1pPr defTabSz="403097">
              <a:defRPr sz="6831"/>
            </a:lvl1pPr>
          </a:lstStyle>
          <a:p>
            <a:pPr/>
            <a:r>
              <a:t>Sou livre da obsessão de lutar pelos meus direitos e interesses pessoais a fim de manifestar ao mundo a graça e a misericórdia de deus.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images.jpeg"/>
          <p:cNvGrpSpPr/>
          <p:nvPr/>
        </p:nvGrpSpPr>
        <p:grpSpPr>
          <a:xfrm>
            <a:off x="2826056" y="2358224"/>
            <a:ext cx="7352688" cy="5037152"/>
            <a:chOff x="0" y="0"/>
            <a:chExt cx="7352686" cy="5037150"/>
          </a:xfrm>
        </p:grpSpPr>
        <p:pic>
          <p:nvPicPr>
            <p:cNvPr id="257" name="images.jpeg" descr="images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39700" y="165100"/>
              <a:ext cx="7073287" cy="4706951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56" name="images.jpeg" descr="images.jpe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7352687" cy="5037151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“Se você não confia na Bíblia o bastante para deixar que ela desafie e corrija sua forma de pensar, como você jamais poderia ter uma relacionamento pessoal com deus?”"/>
          <p:cNvSpPr txBox="1"/>
          <p:nvPr>
            <p:ph type="body" idx="13"/>
          </p:nvPr>
        </p:nvSpPr>
        <p:spPr>
          <a:xfrm>
            <a:off x="5892800" y="1536700"/>
            <a:ext cx="6705600" cy="5519928"/>
          </a:xfrm>
          <a:prstGeom prst="rect">
            <a:avLst/>
          </a:prstGeom>
        </p:spPr>
        <p:txBody>
          <a:bodyPr/>
          <a:lstStyle>
            <a:lvl1pPr>
              <a:defRPr sz="5300"/>
            </a:lvl1pPr>
          </a:lstStyle>
          <a:p>
            <a:pPr/>
            <a:r>
              <a:t>“Se você não confia na Bíblia o bastante para deixar que ela desafie e corrija sua forma de pensar, como você jamais poderia ter uma relacionamento pessoal com deus?”</a:t>
            </a:r>
          </a:p>
        </p:txBody>
      </p:sp>
      <p:pic>
        <p:nvPicPr>
          <p:cNvPr id="173" name="Image" descr="Image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21875" t="0" r="21875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74" name="Timothy Keller"/>
          <p:cNvSpPr txBox="1"/>
          <p:nvPr>
            <p:ph type="body" idx="15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Timothy Keller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Introdução:         estabelecendo pilares"/>
          <p:cNvSpPr txBox="1"/>
          <p:nvPr>
            <p:ph type="body" idx="13"/>
          </p:nvPr>
        </p:nvSpPr>
        <p:spPr>
          <a:xfrm>
            <a:off x="5892800" y="2641600"/>
            <a:ext cx="6705600" cy="3689607"/>
          </a:xfrm>
          <a:prstGeom prst="rect">
            <a:avLst/>
          </a:prstGeom>
        </p:spPr>
        <p:txBody>
          <a:bodyPr/>
          <a:lstStyle/>
          <a:p>
            <a:pPr/>
            <a:r>
              <a:t>Introdução:         estabelecendo pilares</a:t>
            </a:r>
          </a:p>
        </p:txBody>
      </p:sp>
      <p:pic>
        <p:nvPicPr>
          <p:cNvPr id="177" name="Image" descr="Image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12451" t="0" r="12451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1)Regras X princípio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12920"/>
            </a:lvl1pPr>
          </a:lstStyle>
          <a:p>
            <a:pPr/>
            <a:r>
              <a:t>1)Regras X princípios</a:t>
            </a:r>
          </a:p>
        </p:txBody>
      </p:sp>
      <p:sp>
        <p:nvSpPr>
          <p:cNvPr id="180" name="Introdução: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Introdução: Regras x princípios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 Regras x princípios</a:t>
            </a:r>
          </a:p>
        </p:txBody>
      </p:sp>
      <p:sp>
        <p:nvSpPr>
          <p:cNvPr id="183" name="Regras:"/>
          <p:cNvSpPr txBox="1"/>
          <p:nvPr>
            <p:ph type="title"/>
          </p:nvPr>
        </p:nvSpPr>
        <p:spPr>
          <a:xfrm>
            <a:off x="406400" y="1536700"/>
            <a:ext cx="12192000" cy="1250504"/>
          </a:xfrm>
          <a:prstGeom prst="rect">
            <a:avLst/>
          </a:prstGeom>
        </p:spPr>
        <p:txBody>
          <a:bodyPr/>
          <a:lstStyle>
            <a:lvl1pPr defTabSz="455675">
              <a:spcBef>
                <a:spcPts val="2100"/>
              </a:spcBef>
              <a:defRPr sz="8814"/>
            </a:lvl1pPr>
          </a:lstStyle>
          <a:p>
            <a:pPr/>
            <a:r>
              <a:t>Regras:</a:t>
            </a:r>
          </a:p>
        </p:txBody>
      </p:sp>
      <p:sp>
        <p:nvSpPr>
          <p:cNvPr id="184" name="Atuam no exterior.…"/>
          <p:cNvSpPr txBox="1"/>
          <p:nvPr>
            <p:ph type="body" idx="1"/>
          </p:nvPr>
        </p:nvSpPr>
        <p:spPr>
          <a:xfrm>
            <a:off x="406400" y="2749550"/>
            <a:ext cx="12192000" cy="6108700"/>
          </a:xfrm>
          <a:prstGeom prst="rect">
            <a:avLst/>
          </a:prstGeom>
        </p:spPr>
        <p:txBody>
          <a:bodyPr/>
          <a:lstStyle/>
          <a:p>
            <a:pPr marL="262255" indent="-262255" defTabSz="344677">
              <a:spcBef>
                <a:spcPts val="1600"/>
              </a:spcBef>
              <a:defRPr sz="4424"/>
            </a:pPr>
            <a:r>
              <a:t>Atuam no exterior.</a:t>
            </a:r>
          </a:p>
          <a:p>
            <a:pPr marL="262255" indent="-262255" defTabSz="344677">
              <a:spcBef>
                <a:spcPts val="1600"/>
              </a:spcBef>
              <a:defRPr sz="4424"/>
            </a:pPr>
            <a:r>
              <a:t>São incapazes de gerar transformação interior.</a:t>
            </a:r>
          </a:p>
          <a:p>
            <a:pPr marL="262255" indent="-262255" defTabSz="344677">
              <a:spcBef>
                <a:spcPts val="1600"/>
              </a:spcBef>
              <a:defRPr sz="4424"/>
            </a:pPr>
            <a:r>
              <a:t>Religiosidade e Legalismo são parte do seu fruto.</a:t>
            </a:r>
          </a:p>
          <a:p>
            <a:pPr marL="262255" indent="-262255" defTabSz="344677">
              <a:spcBef>
                <a:spcPts val="1600"/>
              </a:spcBef>
              <a:defRPr sz="4424"/>
            </a:pPr>
            <a:r>
              <a:t>Geram constante preocupação com os seus “Pormenores”.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Introdução: Regras x princípios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 Regras x princípios</a:t>
            </a:r>
          </a:p>
        </p:txBody>
      </p:sp>
      <p:sp>
        <p:nvSpPr>
          <p:cNvPr id="187" name="Princípios:"/>
          <p:cNvSpPr txBox="1"/>
          <p:nvPr>
            <p:ph type="title"/>
          </p:nvPr>
        </p:nvSpPr>
        <p:spPr>
          <a:xfrm>
            <a:off x="406400" y="1536700"/>
            <a:ext cx="12192000" cy="1250504"/>
          </a:xfrm>
          <a:prstGeom prst="rect">
            <a:avLst/>
          </a:prstGeom>
        </p:spPr>
        <p:txBody>
          <a:bodyPr/>
          <a:lstStyle>
            <a:lvl1pPr defTabSz="455675">
              <a:spcBef>
                <a:spcPts val="2100"/>
              </a:spcBef>
              <a:defRPr sz="8814"/>
            </a:lvl1pPr>
          </a:lstStyle>
          <a:p>
            <a:pPr/>
            <a:r>
              <a:t>Princípios:</a:t>
            </a:r>
          </a:p>
        </p:txBody>
      </p:sp>
      <p:sp>
        <p:nvSpPr>
          <p:cNvPr id="188" name="Não são respostas pronta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5400"/>
            </a:pPr>
            <a:r>
              <a:t>Não são respostas prontas.</a:t>
            </a:r>
          </a:p>
          <a:p>
            <a:pPr>
              <a:defRPr sz="5400"/>
            </a:pPr>
            <a:r>
              <a:t>Exigem reflexão e aplicação em cada situação específica.</a:t>
            </a:r>
          </a:p>
          <a:p>
            <a:pPr>
              <a:defRPr sz="5400"/>
            </a:pPr>
            <a:r>
              <a:t>Promovem transformação interior.</a:t>
            </a:r>
          </a:p>
          <a:p>
            <a:pPr>
              <a:defRPr sz="5400"/>
            </a:pPr>
            <a:r>
              <a:t>Ex. O homicídio e o adultério.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2) uma medida para testarmos a nossa fé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10200"/>
            </a:lvl1pPr>
          </a:lstStyle>
          <a:p>
            <a:pPr/>
            <a:r>
              <a:t>2) uma medida para testarmos a nossa fé</a:t>
            </a:r>
          </a:p>
        </p:txBody>
      </p:sp>
      <p:sp>
        <p:nvSpPr>
          <p:cNvPr id="191" name="Introdução: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Introdução: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Já morrí para o meu eu?"/>
          <p:cNvSpPr txBox="1"/>
          <p:nvPr>
            <p:ph type="title"/>
          </p:nvPr>
        </p:nvSpPr>
        <p:spPr>
          <a:xfrm>
            <a:off x="406400" y="6629400"/>
            <a:ext cx="12192000" cy="4521200"/>
          </a:xfrm>
          <a:prstGeom prst="rect">
            <a:avLst/>
          </a:prstGeom>
        </p:spPr>
        <p:txBody>
          <a:bodyPr/>
          <a:lstStyle>
            <a:lvl1pPr>
              <a:defRPr sz="11300"/>
            </a:lvl1pPr>
          </a:lstStyle>
          <a:p>
            <a:pPr/>
            <a:r>
              <a:t>Já morrí para o meu eu?</a:t>
            </a:r>
          </a:p>
        </p:txBody>
      </p:sp>
      <p:pic>
        <p:nvPicPr>
          <p:cNvPr id="194" name="images.jpeg" descr="images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8201" y="1706165"/>
            <a:ext cx="7308398" cy="40927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